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6" r:id="rId2"/>
  </p:sldMasterIdLst>
  <p:notesMasterIdLst>
    <p:notesMasterId r:id="rId91"/>
  </p:notesMasterIdLst>
  <p:sldIdLst>
    <p:sldId id="256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55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</p:sldIdLst>
  <p:sldSz cx="9144000" cy="5143500" type="screen16x9"/>
  <p:notesSz cx="6858000" cy="9144000"/>
  <p:embeddedFontLst>
    <p:embeddedFont>
      <p:font typeface="Amatic SC" pitchFamily="2" charset="-79"/>
      <p:regular r:id="rId92"/>
      <p:bold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Georgia" panose="02040502050405020303" pitchFamily="18" charset="0"/>
      <p:regular r:id="rId98"/>
      <p:bold r:id="rId99"/>
      <p:italic r:id="rId100"/>
      <p:boldItalic r:id="rId101"/>
    </p:embeddedFont>
    <p:embeddedFont>
      <p:font typeface="Inconsolata" pitchFamily="49" charset="77"/>
      <p:regular r:id="rId102"/>
      <p:bold r:id="rId103"/>
    </p:embeddedFont>
    <p:embeddedFont>
      <p:font typeface="Roboto" panose="02000000000000000000" pitchFamily="2" charset="0"/>
      <p:regular r:id="rId104"/>
      <p:bold r:id="rId105"/>
      <p:italic r:id="rId106"/>
      <p:boldItalic r:id="rId107"/>
    </p:embeddedFont>
    <p:embeddedFont>
      <p:font typeface="Roboto Light" panose="02000000000000000000" pitchFamily="2" charset="0"/>
      <p:regular r:id="rId108"/>
      <p:bold r:id="rId109"/>
      <p:italic r:id="rId110"/>
      <p:boldItalic r:id="rId111"/>
    </p:embeddedFont>
    <p:embeddedFont>
      <p:font typeface="Roboto Medium" panose="02000000000000000000" pitchFamily="2" charset="0"/>
      <p:regular r:id="rId112"/>
      <p:bold r:id="rId113"/>
      <p:italic r:id="rId114"/>
      <p:boldItalic r:id="rId115"/>
    </p:embeddedFont>
    <p:embeddedFont>
      <p:font typeface="Roboto Thin" panose="02000000000000000000" pitchFamily="2" charset="0"/>
      <p:regular r:id="rId116"/>
      <p:bold r:id="rId117"/>
      <p:italic r:id="rId118"/>
      <p:boldItalic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8" roundtripDataSignature="AMtx7mhhMdXSdIY8AzyRW0/rwKMjkDOs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EFB16D-2EEE-486F-93E2-9BF6C12CDF9B}">
  <a:tblStyle styleId="{63EFB16D-2EEE-486F-93E2-9BF6C12CDF9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51"/>
    <p:restoredTop sz="94729"/>
  </p:normalViewPr>
  <p:slideViewPr>
    <p:cSldViewPr snapToGrid="0" snapToObjects="1">
      <p:cViewPr varScale="1">
        <p:scale>
          <a:sx n="95" d="100"/>
          <a:sy n="95" d="100"/>
        </p:scale>
        <p:origin x="18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26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21.fntdata"/><Relationship Id="rId16" Type="http://schemas.openxmlformats.org/officeDocument/2006/relationships/slide" Target="slides/slide14.xml"/><Relationship Id="rId107" Type="http://schemas.openxmlformats.org/officeDocument/2006/relationships/font" Target="fonts/font16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1.fntdata"/><Relationship Id="rId128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22.fntdata"/><Relationship Id="rId118" Type="http://schemas.openxmlformats.org/officeDocument/2006/relationships/font" Target="fonts/font27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129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23.fntdata"/><Relationship Id="rId119" Type="http://schemas.openxmlformats.org/officeDocument/2006/relationships/font" Target="fonts/font28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8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131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20.fntdata"/><Relationship Id="rId132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3" name="Google Shape;20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2" name="Google Shape;2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0" name="Google Shape;2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shutterstock_1191758596</a:t>
            </a:r>
            <a:endParaRPr/>
          </a:p>
        </p:txBody>
      </p:sp>
      <p:sp>
        <p:nvSpPr>
          <p:cNvPr id="2195" name="Google Shape;2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2" name="Google Shape;2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9" name="Google Shape;222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5" name="Google Shape;22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2" name="Google Shape;2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7" name="Google Shape;22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2" name="Google Shape;2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9" name="Google Shape;2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815a109c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815a109c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815a109cb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815a109cb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7eeca2a1b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7eeca2a1b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7eeca2a1b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7eeca2a1b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7eeca2a1b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7eeca2a1b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815a109cb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815a109cb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7eeca2a1b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7eeca2a1b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9" name="Google Shape;2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7eeca2a1b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7eeca2a1b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4" name="Google Shape;234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0" name="Google Shape;23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7edc534e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7edc534e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7" name="Google Shape;23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2" name="Google Shape;237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7" name="Google Shape;238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4" name="Google Shape;23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2" name="Google Shape;240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6" name="Google Shape;24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1" name="Google Shape;243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6" name="Google Shape;24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8" name="Google Shape;24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0" name="Google Shape;249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7" name="Google Shape;2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3" name="Google Shape;250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2" name="Google Shape;252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1" name="Google Shape;253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9" name="Google Shape;253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7" name="Google Shape;254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815a109c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815a109cb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7" name="Google Shape;25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3" name="Google Shape;25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3" name="Google Shape;258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I included a screengrab from </a:t>
            </a:r>
            <a:r>
              <a:rPr lang="en" dirty="0" err="1"/>
              <a:t>css-tricks.com</a:t>
            </a:r>
            <a:r>
              <a:rPr lang="en" dirty="0"/>
              <a:t> since the license information on the site allows for repurposing of content:  https://</a:t>
            </a:r>
            <a:r>
              <a:rPr lang="en" dirty="0" err="1"/>
              <a:t>css-tricks.com</a:t>
            </a:r>
            <a:r>
              <a:rPr lang="en" dirty="0"/>
              <a:t>/license/</a:t>
            </a:r>
            <a:endParaRPr dirty="0"/>
          </a:p>
        </p:txBody>
      </p:sp>
      <p:sp>
        <p:nvSpPr>
          <p:cNvPr id="2588" name="Google Shape;258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2142" name="Google Shape;2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5" name="Google Shape;259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1" name="Google Shape;260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3" name="Google Shape;261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620" name="Google Shape;262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 dirty="0"/>
              <a:t>Send out </a:t>
            </a:r>
            <a:r>
              <a:rPr lang="en" sz="1800" u="sng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https://youtu.be/0lpxKw6E90Y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  <p:sp>
        <p:nvSpPr>
          <p:cNvPr id="2628" name="Google Shape;262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7" name="Google Shape;26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2" name="Google Shape;264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3" name="Google Shape;26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5" name="Google Shape;2665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lang="en" sz="1200" b="0" i="1" u="none" strike="noStrike" cap="non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3" name="Google Shape;26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0" name="Google Shape;2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7eeca2a1b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7eeca2a1b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7eeca2a1b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7eeca2a1b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7" name="Google Shape;2697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7" name="Google Shape;27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8" name="Google Shape;27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https://</a:t>
            </a:r>
            <a:r>
              <a:rPr lang="en" dirty="0" err="1"/>
              <a:t>youtu.be</a:t>
            </a:r>
            <a:r>
              <a:rPr lang="en" dirty="0"/>
              <a:t>/sHfJn0jqBro</a:t>
            </a:r>
            <a:endParaRPr dirty="0"/>
          </a:p>
        </p:txBody>
      </p:sp>
      <p:sp>
        <p:nvSpPr>
          <p:cNvPr id="2723" name="Google Shape;272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728" name="Google Shape;272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5" name="Google Shape;273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815a109cb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815a109cb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7eeca2a1b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7eeca2a1b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5" name="Google Shape;2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3" name="Google Shape;275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3" name="Google Shape;276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8" name="Google Shape;276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0" name="Google Shape;278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92" name="Google Shape;279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97" name="Google Shape;279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802" name="Google Shape;280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8" name="Google Shape;280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3" name="Google Shape;2813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9" name="Google Shape;2819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0" name="Google Shape;2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6" name="Google Shape;282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7" name="Google Shape;2847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3" name="Google Shape;2853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2" name="Google Shape;2862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8" name="Google Shape;286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8" name="Google Shape;2878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6" name="Google Shape;2886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6" name="Google Shape;2896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5" name="Google Shape;2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" name="Google Shape;9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8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2" name="Google Shape;12;p8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lkthrough">
  <p:cSld name="CUSTOM_3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9" name="Google Shape;79;p9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9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8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1" name="Google Shape;1881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82" name="Google Shape;1882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3" name="Google Shape;1883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4" name="Google Shape;1884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p18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p18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18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8" name="Google Shape;1888;p18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18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0" name="Google Shape;1890;p18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18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2" name="Google Shape;1892;p18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8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p18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18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6" name="Google Shape;1896;p18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8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98" name="Google Shape;1898;p18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8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8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8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8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83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83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7" name="Google Shape;1907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08" name="Google Shape;1908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9" name="Google Shape;1909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0" name="Google Shape;1910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1" name="Google Shape;1911;p18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18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3" name="Google Shape;1913;p18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8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5" name="Google Shape;1915;p18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8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7" name="Google Shape;1917;p18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8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9" name="Google Shape;1919;p18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8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1" name="Google Shape;1921;p18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18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3" name="Google Shape;1923;p18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18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5" name="Google Shape;1925;p18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8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27" name="Google Shape;1927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84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84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84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84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7" name="Google Shape;1937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8" name="Google Shape;1938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9" name="Google Shape;1939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40" name="Google Shape;1940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1" name="Google Shape;1941;p18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8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p18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18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5" name="Google Shape;1945;p18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8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7" name="Google Shape;1947;p18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18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9" name="Google Shape;1949;p18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8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p18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18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3" name="Google Shape;1953;p18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8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5" name="Google Shape;1955;p18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18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7" name="Google Shape;1957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7" name="Google Shape;1967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68" name="Google Shape;1968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9" name="Google Shape;1969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0" name="Google Shape;1970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1" name="Google Shape;1971;p18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18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3" name="Google Shape;1973;p18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18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p18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18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7" name="Google Shape;1977;p18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18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p18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18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1" name="Google Shape;1981;p18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8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3" name="Google Shape;1983;p18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8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5" name="Google Shape;1985;p18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8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87" name="Google Shape;1987;p18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8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8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8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8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8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8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8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7" name="Google Shape;1997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98" name="Google Shape;1998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9" name="Google Shape;1999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0" name="Google Shape;2000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1" name="Google Shape;2001;p18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18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p18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18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5" name="Google Shape;2005;p18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18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7" name="Google Shape;2007;p18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8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p18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8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1" name="Google Shape;2011;p18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8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3" name="Google Shape;2013;p18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18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5" name="Google Shape;2015;p18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18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7" name="Google Shape;2017;p187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87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87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87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87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87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87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87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8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8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189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9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9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35" name="Google Shape;2035;p19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9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9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5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95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2" name="Google Shape;92;p95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95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5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0" name="Google Shape;10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3" name="Google Shape;103;p9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04" name="Google Shape;104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5" name="Google Shape;105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9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9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9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9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10" name="Google Shape;110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" name="Google Shape;111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9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9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0" name="Google Shape;120;p9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21" name="Google Shape;12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" name="Google Shape;122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9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5" name="Google Shape;125;p9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26" name="Google Shape;126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7" name="Google Shape;127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9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" name="Google Shape;130;p9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31" name="Google Shape;13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" name="Google Shape;132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9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8" name="Google Shape;138;p9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0" name="Google Shape;140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41" name="Google Shape;141;p9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9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9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4" name="Google Shape;144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48" name="Google Shape;148;p10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0" name="Google Shape;150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51" name="Google Shape;151;p10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0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0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4" name="Google Shape;154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58" name="Google Shape;158;p10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60" name="Google Shape;160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2" name="Google Shape;162;p10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0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10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10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02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10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" name="Google Shape;170;p10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10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2" name="Google Shape;172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10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03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3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03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10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3" name="Google Shape;183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8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8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8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4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6" name="Google Shape;186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10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8" name="Google Shape;188;p104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104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0" name="Google Shape;19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0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2" name="Google Shape;19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05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05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10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10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7" name="Google Shape;207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10" name="Google Shape;210;p10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" name="Google Shape;211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1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10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4" name="Google Shape;214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1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10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7" name="Google Shape;217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1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10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0" name="Google Shape;220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" name="Google Shape;221;p1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10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10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10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10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3" name="Google Shape;23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6" name="Google Shape;236;p10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37" name="Google Shape;2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10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40" name="Google Shape;240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10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43" name="Google Shape;243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10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46" name="Google Shape;246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" name="Google Shape;247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10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10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10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10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55" name="Google Shape;255;p10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56" name="Google Shape;256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10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4" name="Google Shape;264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265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67" name="Google Shape;267;p10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68" name="Google Shape;268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10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10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10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73" name="Google Shape;273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4" name="Google Shape;274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10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10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77" name="Google Shape;277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10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10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1" name="Google Shape;281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10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10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5" name="Google Shape;285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10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10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9" name="Google Shape;289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10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10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10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10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10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0" name="Google Shape;300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301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3" name="Google Shape;303;p10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04" name="Google Shape;304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" name="Google Shape;305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0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10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10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09" name="Google Shape;309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10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10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13" name="Google Shape;31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10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10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17" name="Google Shape;317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" name="Google Shape;318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10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10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1" name="Google Shape;321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0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0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5" name="Google Shape;325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0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10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10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10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10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6" name="Google Shape;336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39" name="Google Shape;339;p11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40" name="Google Shape;340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1" name="Google Shape;341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1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11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11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45" name="Google Shape;345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11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11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49" name="Google Shape;349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0" name="Google Shape;350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11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11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53" name="Google Shape;353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4" name="Google Shape;354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11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11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57" name="Google Shape;357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8" name="Google Shape;358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11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11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61" name="Google Shape;361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2" name="Google Shape;362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1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11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11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11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11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72" name="Google Shape;372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75" name="Google Shape;375;p11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76" name="Google Shape;376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11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11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11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81" name="Google Shape;381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11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11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11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86" name="Google Shape;386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11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11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11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91" name="Google Shape;391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11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11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11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96" name="Google Shape;396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7" name="Google Shape;397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11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11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11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401" name="Google Shape;401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2" name="Google Shape;402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11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11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11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06" name="Google Shape;406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7" name="Google Shape;407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11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2" name="Google Shape;412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11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11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17" name="Google Shape;417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11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11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11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2" name="Google Shape;422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11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11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11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27" name="Google Shape;427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11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11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11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2" name="Google Shape;432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11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11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11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7" name="Google Shape;437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11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11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11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2" name="Google Shape;442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" name="Google Shape;443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11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11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11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7" name="Google Shape;447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8" name="Google Shape;448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11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11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11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2" name="Google Shape;452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3" name="Google Shape;453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11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7" name="Google Shape;457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58" name="Google Shape;458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11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11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63" name="Google Shape;463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1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11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11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68" name="Google Shape;468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11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11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p11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73" name="Google Shape;473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11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11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p11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78" name="Google Shape;478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11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1" name="Google Shape;481;p11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p11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83" name="Google Shape;483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11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11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p11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88" name="Google Shape;488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9" name="Google Shape;489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11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11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11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93" name="Google Shape;493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11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p11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98" name="Google Shape;498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5" name="Google Shape;2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26;p84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8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" name="Google Shape;2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8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04" name="Google Shape;504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5" name="Google Shape;505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6" name="Google Shape;506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11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11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1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1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1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1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3" name="Google Shape;513;p11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11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1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1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1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1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9" name="Google Shape;519;p11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11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1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1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p11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4" name="Google Shape;524;p11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11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11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1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" name="Google Shape;532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11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11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1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1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1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11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11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1" name="Google Shape;541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1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1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1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49" name="Google Shape;549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1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11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11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1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1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1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11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11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9" name="Google Shape;559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1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7" name="Google Shape;567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8" name="Google Shape;568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9" name="Google Shape;569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117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11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1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1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1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11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11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7" name="Google Shape;577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85" name="Google Shape;585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p1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11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1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1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11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11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5" name="Google Shape;595;p11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1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1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1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3" name="Google Shape;603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4" name="Google Shape;604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5" name="Google Shape;605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1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11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1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11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11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1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6" name="Google Shape;616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1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1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25" name="Google Shape;625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6" name="Google Shape;626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12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1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12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12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1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7" name="Google Shape;637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46" name="Google Shape;646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" name="Google Shape;647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8" name="Google Shape;648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12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1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4" name="Google Shape;654;p12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5" name="Google Shape;655;p12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1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8" name="Google Shape;658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6" name="Google Shape;666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67" name="Google Shape;667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8" name="Google Shape;668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9" name="Google Shape;669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12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12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6" name="Google Shape;676;p12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7" name="Google Shape;677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9" name="Google Shape;679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2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8" name="Google Shape;688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9" name="Google Shape;689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0" name="Google Shape;690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1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12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2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2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2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2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2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12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12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0" name="Google Shape;700;p1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1" name="Google Shape;701;p12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2" name="Google Shape;702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2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2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5" name="Google Shape;3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2" name="Google Shape;712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4" name="Google Shape;714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12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12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2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2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2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2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2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12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12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1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12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6" name="Google Shape;726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6" name="Google Shape;736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" name="Google Shape;737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8" name="Google Shape;738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12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12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2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2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2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2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2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12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12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12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12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50" name="Google Shape;750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60" name="Google Shape;760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1" name="Google Shape;761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12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12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2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2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2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2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2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12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2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12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12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4" name="Google Shape;784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12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12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2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12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2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12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2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12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2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12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2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12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2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0" name="Google Shape;800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2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2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27"/>
          <p:cNvPicPr preferRelativeResize="0"/>
          <p:nvPr/>
        </p:nvPicPr>
        <p:blipFill rotWithShape="1">
          <a:blip r:embed="rId3">
            <a:alphaModFix/>
          </a:blip>
          <a:srcRect t="1380" b="1389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1" name="Google Shape;811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3" name="Google Shape;813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4" name="Google Shape;814;p12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12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2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12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2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12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2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12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2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12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2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5" name="Google Shape;825;p12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2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7" name="Google Shape;827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8" name="Google Shape;838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1" name="Google Shape;841;p12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2" name="Google Shape;842;p12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2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12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2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12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2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12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2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12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2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12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2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4" name="Google Shape;854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29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29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5" name="Google Shape;86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6" name="Google Shape;866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7" name="Google Shape;867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8" name="Google Shape;868;p13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9" name="Google Shape;869;p13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3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1" name="Google Shape;871;p13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3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3" name="Google Shape;873;p13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3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5" name="Google Shape;875;p13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3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13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3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13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3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1" name="Google Shape;881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30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30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1" name="Google Shape;891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2" name="Google Shape;892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13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3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13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3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3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13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13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3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3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3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4" name="Google Shape;904;p13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3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13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3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13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3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0" name="Google Shape;910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3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3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3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3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0" name="Google Shape;92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21" name="Google Shape;92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3" name="Google Shape;923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13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3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13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3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8" name="Google Shape;928;p13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3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0" name="Google Shape;930;p13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3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3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3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3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3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3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3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3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3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40" name="Google Shape;940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51" name="Google Shape;951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2" name="Google Shape;952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3" name="Google Shape;953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13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3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6" name="Google Shape;956;p13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3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8" name="Google Shape;958;p13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3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3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3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2" name="Google Shape;962;p13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3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4" name="Google Shape;964;p13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3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13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3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13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3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0" name="Google Shape;970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" name="Google Shape;42;p8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1" name="Google Shape;981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2" name="Google Shape;982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3" name="Google Shape;983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13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3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13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3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13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3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3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3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3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3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13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3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13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3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13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3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0" name="Google Shape;1000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35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35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13" name="Google Shape;1013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3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5" name="Google Shape;1015;p13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3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9" name="Google Shape;1019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13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1" name="Google Shape;1021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4" name="Google Shape;1024;p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3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6" name="Google Shape;1026;p13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3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13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1" name="Google Shape;1031;p13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3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3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3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 b="0" i="0" u="none" strike="noStrike" cap="non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4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45" name="Google Shape;1045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6" name="Google Shape;1046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7" name="Google Shape;1047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8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9" name="Google Shape;1049;p8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4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53" name="Google Shape;1053;p14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4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5" name="Google Shape;1055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56" name="Google Shape;1056;p14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7" name="Google Shape;1057;p14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14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59" name="Google Shape;1059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4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4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63" name="Google Shape;1063;p14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4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5" name="Google Shape;1065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66" name="Google Shape;1066;p14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14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14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69" name="Google Shape;1069;p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4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73" name="Google Shape;1073;p14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4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76" name="Google Shape;1076;p14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14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14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9" name="Google Shape;1079;p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4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4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83" name="Google Shape;1083;p14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085" name="Google Shape;1085;p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4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7" name="Google Shape;1087;p14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8" name="Google Shape;1088;p14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9" name="Google Shape;1089;p14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0" name="Google Shape;1090;p14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4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4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1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14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14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14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4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0" name="Google Shape;1100;p14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1" name="Google Shape;1101;p14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48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148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6" name="Google Shape;1106;p148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148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08" name="Google Shape;1108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9" name="Google Shape;1109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0" name="Google Shape;1110;p14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1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49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4" name="Google Shape;1114;p149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50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5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5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5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1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22" name="Google Shape;1122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5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15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5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p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5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15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0" name="Google Shape;1130;p15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5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1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15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15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7" name="Google Shape;1137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8" name="Google Shape;1138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9" name="Google Shape;1139;p15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0" name="Google Shape;1140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1" name="Google Shape;1141;p15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2" name="Google Shape;1142;p15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0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" name="Google Shape;54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53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6" name="Google Shape;1146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53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8" name="Google Shape;1148;p153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9" name="Google Shape;1149;p15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1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51" name="Google Shape;1151;p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54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54" name="Google Shape;1154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5" name="Google Shape;1155;p15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6" name="Google Shape;1156;p154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7" name="Google Shape;1157;p154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58" name="Google Shape;1158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9" name="Google Shape;1159;p15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60" name="Google Shape;1160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155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5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155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6" name="Google Shape;1166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5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8" name="Google Shape;1168;p15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1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0" name="Google Shape;1170;p1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5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73" name="Google Shape;1173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4" name="Google Shape;1174;p156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6" name="Google Shape;1176;p156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7" name="Google Shape;1177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8" name="Google Shape;1178;p15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9" name="Google Shape;1179;p15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5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3" name="Google Shape;1183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84" name="Google Shape;1184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5" name="Google Shape;1185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6" name="Google Shape;1186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87" name="Google Shape;1187;p15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1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15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15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1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15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15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1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15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15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1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15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157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15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5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5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57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4" name="Google Shape;1204;p157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5" name="Google Shape;1205;p157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9" name="Google Shape;1209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10" name="Google Shape;1210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1" name="Google Shape;1211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2" name="Google Shape;1212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13" name="Google Shape;1213;p15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15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15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6" name="Google Shape;1216;p15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15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15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9" name="Google Shape;1219;p15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15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15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15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15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15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158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6" name="Google Shape;1226;p1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1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15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0" name="Google Shape;1230;p158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1" name="Google Shape;1231;p158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2" name="Google Shape;1232;p15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15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15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Google Shape;1235;p1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5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5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0" name="Google Shape;1240;p1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41" name="Google Shape;1241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2" name="Google Shape;1242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3" name="Google Shape;1243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44" name="Google Shape;1244;p15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15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15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7" name="Google Shape;1247;p15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8" name="Google Shape;1248;p15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9" name="Google Shape;1249;p15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15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15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2" name="Google Shape;1252;p15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3" name="Google Shape;1253;p15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15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15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6" name="Google Shape;1256;p15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7" name="Google Shape;1257;p15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15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15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0" name="Google Shape;1260;p15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1" name="Google Shape;1261;p15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15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15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4" name="Google Shape;1264;p15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5" name="Google Shape;1265;p15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15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15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8" name="Google Shape;1268;p15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15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15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159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2" name="Google Shape;1272;p159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6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6" name="Google Shape;1276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77" name="Google Shape;1277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8" name="Google Shape;1278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9" name="Google Shape;1279;p1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80" name="Google Shape;1280;p16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16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16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3" name="Google Shape;1283;p16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4" name="Google Shape;1284;p16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5" name="Google Shape;1285;p16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16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16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8" name="Google Shape;1288;p16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9" name="Google Shape;1289;p16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16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16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2" name="Google Shape;1292;p16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3" name="Google Shape;1293;p16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16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16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16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7" name="Google Shape;1297;p16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16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16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0" name="Google Shape;1300;p16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1" name="Google Shape;1301;p16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16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16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4" name="Google Shape;1304;p16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5" name="Google Shape;1305;p16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6" name="Google Shape;1306;p16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7" name="Google Shape;1307;p160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8" name="Google Shape;1308;p160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6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2" name="Google Shape;1312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13" name="Google Shape;1313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4" name="Google Shape;1314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5" name="Google Shape;1315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16" name="Google Shape;1316;p16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16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16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9" name="Google Shape;1319;p16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0" name="Google Shape;1320;p16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1" name="Google Shape;1321;p16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16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16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16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5" name="Google Shape;1325;p16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16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16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8" name="Google Shape;1328;p16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9" name="Google Shape;1329;p16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16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16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2" name="Google Shape;1332;p16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3" name="Google Shape;1333;p16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16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16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6" name="Google Shape;1336;p16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7" name="Google Shape;1337;p16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16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16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0" name="Google Shape;1340;p16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1" name="Google Shape;1341;p16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2" name="Google Shape;1342;p16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3" name="Google Shape;1343;p16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16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6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8" name="Google Shape;1348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49" name="Google Shape;1349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0" name="Google Shape;1350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1" name="Google Shape;1351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52" name="Google Shape;1352;p16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16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16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5" name="Google Shape;1355;p16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6" name="Google Shape;1356;p16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7" name="Google Shape;1357;p16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16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16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0" name="Google Shape;1360;p16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1" name="Google Shape;1361;p16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2" name="Google Shape;1362;p16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16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16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5" name="Google Shape;1365;p16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16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p16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16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16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16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1" name="Google Shape;1371;p16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2" name="Google Shape;1372;p16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16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16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5" name="Google Shape;1375;p16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6" name="Google Shape;1376;p16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7" name="Google Shape;1377;p16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16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16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0" name="Google Shape;1380;p16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1" name="Google Shape;1381;p16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2" name="Google Shape;1382;p16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16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16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5" name="Google Shape;1385;p16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9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9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8" name="Google Shape;1388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89" name="Google Shape;1389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0" name="Google Shape;1390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1" name="Google Shape;1391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2" name="Google Shape;1392;p16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3" name="Google Shape;1393;p16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6" name="Google Shape;1396;p16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7" name="Google Shape;1397;p16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8" name="Google Shape;1398;p16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1" name="Google Shape;1401;p16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16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3" name="Google Shape;1403;p16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6" name="Google Shape;1406;p16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7" name="Google Shape;1407;p16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8" name="Google Shape;1408;p16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1" name="Google Shape;1411;p16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2" name="Google Shape;1412;p16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3" name="Google Shape;1413;p16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16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7" name="Google Shape;1417;p16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8" name="Google Shape;1418;p16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1" name="Google Shape;1421;p16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2" name="Google Shape;1422;p16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3" name="Google Shape;1423;p16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6" name="Google Shape;1426;p16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7" name="Google Shape;1427;p16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8" name="Google Shape;1428;p16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1" name="Google Shape;1431;p16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4" name="Google Shape;1434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35" name="Google Shape;1435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6" name="Google Shape;1436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7" name="Google Shape;1437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8" name="Google Shape;1438;p16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9" name="Google Shape;1439;p16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16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16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2" name="Google Shape;1442;p16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3" name="Google Shape;1443;p16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4" name="Google Shape;1444;p16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16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16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7" name="Google Shape;1447;p16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8" name="Google Shape;1448;p16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9" name="Google Shape;1449;p16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16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16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2" name="Google Shape;1452;p16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3" name="Google Shape;1453;p16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4" name="Google Shape;1454;p16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16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16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7" name="Google Shape;1457;p16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16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9" name="Google Shape;1459;p16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16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16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2" name="Google Shape;1462;p16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16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4" name="Google Shape;1464;p16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16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16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7" name="Google Shape;1467;p16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8" name="Google Shape;1468;p16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9" name="Google Shape;1469;p16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16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16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2" name="Google Shape;1472;p16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16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4" name="Google Shape;1474;p16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16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16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7" name="Google Shape;1477;p16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0" name="Google Shape;1480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81" name="Google Shape;1481;p1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2" name="Google Shape;1482;p1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3" name="Google Shape;1483;p1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484" name="Google Shape;1484;p16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1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1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7" name="Google Shape;1487;p16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6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489" name="Google Shape;1489;p16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1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1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2" name="Google Shape;1492;p16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6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494" name="Google Shape;1494;p16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1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1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7" name="Google Shape;1497;p16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16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6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3" name="Google Shape;1503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04" name="Google Shape;1504;p1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5" name="Google Shape;1505;p1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6" name="Google Shape;1506;p1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507" name="Google Shape;1507;p16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1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1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0" name="Google Shape;1510;p16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1" name="Google Shape;1511;p16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2" name="Google Shape;1512;p16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3" name="Google Shape;1513;p16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1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1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6" name="Google Shape;1516;p16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7" name="Google Shape;1517;p16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0" name="Google Shape;1520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1" name="Google Shape;1521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2" name="Google Shape;1522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3" name="Google Shape;1523;p1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4" name="Google Shape;1524;p16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16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6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16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16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6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16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16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6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16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6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16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16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16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6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6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0" name="Google Shape;1540;p16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1" name="Google Shape;1541;p16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2" name="Google Shape;1542;p16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3" name="Google Shape;1543;p16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6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7" name="Google Shape;1547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48" name="Google Shape;1548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9" name="Google Shape;1549;p1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0" name="Google Shape;1550;p1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1" name="Google Shape;1551;p16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2" name="Google Shape;1552;p16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16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16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16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6" name="Google Shape;1556;p16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7" name="Google Shape;1557;p16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58" name="Google Shape;1558;p1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68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68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5" name="Google Shape;1565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66" name="Google Shape;1566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7" name="Google Shape;1567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8" name="Google Shape;1568;p1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9" name="Google Shape;1569;p16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0" name="Google Shape;1570;p1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1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1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16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4" name="Google Shape;1574;p16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5" name="Google Shape;1575;p16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76" name="Google Shape;1576;p16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6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6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6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3" name="Google Shape;1583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84" name="Google Shape;1584;p1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5" name="Google Shape;1585;p1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6" name="Google Shape;1586;p1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7" name="Google Shape;1587;p170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8" name="Google Shape;1588;p1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7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2" name="Google Shape;1592;p17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3" name="Google Shape;1593;p17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4" name="Google Shape;1594;p17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7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7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7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7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1" name="Google Shape;1601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2" name="Google Shape;1602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3" name="Google Shape;1603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4" name="Google Shape;1604;p1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5" name="Google Shape;1605;p17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6" name="Google Shape;1606;p17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17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17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17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0" name="Google Shape;1610;p17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1" name="Google Shape;1611;p17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12" name="Google Shape;1612;p17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7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17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17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7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9" name="Google Shape;1619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20" name="Google Shape;1620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1" name="Google Shape;1621;p1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3" name="Google Shape;1623;p1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4" name="Google Shape;1624;p17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5" name="Google Shape;1625;p17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7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17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7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9" name="Google Shape;1629;p17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0" name="Google Shape;1630;p17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7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17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33" name="Google Shape;1633;p17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17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17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7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7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9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73" name="Google Shape;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9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7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1" name="Google Shape;1641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42" name="Google Shape;1642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3" name="Google Shape;1643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7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6" name="Google Shape;1646;p1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17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17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17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0" name="Google Shape;1650;p17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1" name="Google Shape;1651;p17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7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17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4" name="Google Shape;1654;p17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17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17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17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7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7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2" name="Google Shape;1662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63" name="Google Shape;1663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4" name="Google Shape;1664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5" name="Google Shape;1665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7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7" name="Google Shape;1667;p17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17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7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17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1" name="Google Shape;1671;p17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2" name="Google Shape;1672;p17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3" name="Google Shape;1673;p17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17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5" name="Google Shape;1675;p17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17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17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17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17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3" name="Google Shape;1683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4" name="Google Shape;1684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5" name="Google Shape;1685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6" name="Google Shape;1686;p1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7" name="Google Shape;1687;p17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8" name="Google Shape;1688;p1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2" name="Google Shape;1692;p17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3" name="Google Shape;1693;p17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4" name="Google Shape;1694;p1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1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96" name="Google Shape;1696;p175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175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75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175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75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7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4" name="Google Shape;1704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05" name="Google Shape;1705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6" name="Google Shape;1706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7" name="Google Shape;1707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8" name="Google Shape;1708;p1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9" name="Google Shape;1709;p17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17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17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17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17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5" name="Google Shape;1715;p17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6" name="Google Shape;1716;p17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7" name="Google Shape;1717;p17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8" name="Google Shape;1718;p17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19" name="Google Shape;1719;p17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76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17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176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7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76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8" name="Google Shape;1728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29" name="Google Shape;1729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0" name="Google Shape;1730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1" name="Google Shape;1731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2" name="Google Shape;1732;p17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3" name="Google Shape;1733;p17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7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7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7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7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9" name="Google Shape;1739;p17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0" name="Google Shape;1740;p17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1" name="Google Shape;1741;p1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2" name="Google Shape;1742;p17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43" name="Google Shape;1743;p1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1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1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1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1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7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2" name="Google Shape;1752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3" name="Google Shape;1753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4" name="Google Shape;1754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5" name="Google Shape;1755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6" name="Google Shape;1756;p17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7" name="Google Shape;1757;p17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7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17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7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7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7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3" name="Google Shape;1763;p17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4" name="Google Shape;1764;p17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5" name="Google Shape;1765;p17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6" name="Google Shape;1766;p17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67" name="Google Shape;1767;p17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17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17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17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7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7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7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6" name="Google Shape;1776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77" name="Google Shape;1777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8" name="Google Shape;1778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9" name="Google Shape;1779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0" name="Google Shape;1780;p1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1" name="Google Shape;1781;p17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7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7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7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17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7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7" name="Google Shape;1787;p17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8" name="Google Shape;1788;p17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9" name="Google Shape;1789;p17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0" name="Google Shape;1790;p17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91" name="Google Shape;1791;p17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17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17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17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17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17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8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0" name="Google Shape;1800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01" name="Google Shape;1801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2" name="Google Shape;1802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3" name="Google Shape;1803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4" name="Google Shape;1804;p18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5" name="Google Shape;1805;p18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8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7" name="Google Shape;1807;p18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18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9" name="Google Shape;1809;p18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8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1" name="Google Shape;1811;p18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8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3" name="Google Shape;1813;p18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8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8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18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17" name="Google Shape;1817;p1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8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8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80"/>
          <p:cNvPicPr preferRelativeResize="0"/>
          <p:nvPr/>
        </p:nvPicPr>
        <p:blipFill rotWithShape="1">
          <a:blip r:embed="rId3">
            <a:alphaModFix/>
          </a:blip>
          <a:srcRect t="1380" b="1389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8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7" name="Google Shape;1827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28" name="Google Shape;1828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9" name="Google Shape;1829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0" name="Google Shape;1830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1" name="Google Shape;1831;p18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2" name="Google Shape;1832;p18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8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4" name="Google Shape;1834;p18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18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6" name="Google Shape;1836;p18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8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8" name="Google Shape;1838;p18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8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0" name="Google Shape;1840;p18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8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2" name="Google Shape;1842;p18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8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4" name="Google Shape;1844;p1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8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4" name="Google Shape;1854;p1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55" name="Google Shape;1855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6" name="Google Shape;1856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7" name="Google Shape;1857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8" name="Google Shape;1858;p18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9" name="Google Shape;1859;p18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18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1" name="Google Shape;1861;p18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8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3" name="Google Shape;1863;p18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18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p18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18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7" name="Google Shape;1867;p18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8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9" name="Google Shape;1869;p18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8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1" name="Google Shape;1871;p18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8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8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8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8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82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82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8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  <p:sldLayoutId id="2147483753" r:id="rId47"/>
    <p:sldLayoutId id="2147483754" r:id="rId48"/>
    <p:sldLayoutId id="2147483755" r:id="rId49"/>
    <p:sldLayoutId id="2147483756" r:id="rId50"/>
    <p:sldLayoutId id="2147483757" r:id="rId51"/>
    <p:sldLayoutId id="2147483758" r:id="rId52"/>
    <p:sldLayoutId id="2147483759" r:id="rId5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rmingham.bootcampcontent.com/university-of-birmingham/UBHM-BRM-FSF-PT-01-2020-U-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/feed/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75" name="Google Shape;2175;p11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{63EFB16D-2EEE-486F-93E2-9BF6C12CDF9B}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sz="1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sz="1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/>
                        <a:t>Like writing papers in Notepad.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Like writing papers in Microsoft Word.</a:t>
                      </a:r>
                      <a:endParaRPr sz="1400" u="none" strike="noStrike" cap="none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Used to write unformatted text (i.e, content only).</a:t>
                      </a:r>
                      <a:endParaRPr sz="1400" u="none" strike="noStrike" cap="none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Used both to write the content </a:t>
                      </a:r>
                      <a:r>
                        <a:rPr lang="en" sz="1400" i="1" u="none" strike="noStrike" cap="none"/>
                        <a:t>and</a:t>
                      </a:r>
                      <a:r>
                        <a:rPr lang="en" sz="1400" u="none" strike="noStrike" cap="none"/>
                        <a:t> format it (color, font, alignment, layout, etc.).</a:t>
                      </a:r>
                      <a:endParaRPr sz="1400" u="none" strike="noStrike" cap="none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76" name="Google Shape;21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83" name="Google Shape;2183;p12"/>
          <p:cNvGraphicFramePr/>
          <p:nvPr/>
        </p:nvGraphicFramePr>
        <p:xfrm>
          <a:off x="303925" y="802725"/>
          <a:ext cx="7594325" cy="3875270"/>
        </p:xfrm>
        <a:graphic>
          <a:graphicData uri="http://schemas.openxmlformats.org/drawingml/2006/table">
            <a:tbl>
              <a:tblPr>
                <a:noFill/>
                <a:tableStyleId>{63EFB16D-2EEE-486F-93E2-9BF6C12CDF9B}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none" strike="noStrike" cap="none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strike="noStrike" cap="none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sz="1400" u="none" strike="noStrike" cap="none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84" name="Google Shape;218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7" name="Google Shape;21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99" name="Google Shape;2199;p14"/>
          <p:cNvSpPr txBox="1">
            <a:spLocks noGrp="1"/>
          </p:cNvSpPr>
          <p:nvPr>
            <p:ph type="body" idx="3"/>
          </p:nvPr>
        </p:nvSpPr>
        <p:spPr>
          <a:xfrm>
            <a:off x="175" y="835175"/>
            <a:ext cx="9144000" cy="4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205" name="Google Shape;2205;p15"/>
          <p:cNvSpPr txBox="1">
            <a:spLocks noGrp="1"/>
          </p:cNvSpPr>
          <p:nvPr>
            <p:ph type="body" idx="3"/>
          </p:nvPr>
        </p:nvSpPr>
        <p:spPr>
          <a:xfrm>
            <a:off x="175" y="875925"/>
            <a:ext cx="91440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lang="en" sz="1600" b="1"/>
              <a:t>selectors </a:t>
            </a:r>
            <a:r>
              <a:rPr lang="en" sz="1600"/>
              <a:t>added into HTML using </a:t>
            </a:r>
            <a:r>
              <a:rPr lang="en" sz="1600" b="1"/>
              <a:t>classes</a:t>
            </a:r>
            <a:r>
              <a:rPr lang="en" sz="1600"/>
              <a:t> and </a:t>
            </a:r>
            <a:r>
              <a:rPr lang="en" sz="1600" b="1"/>
              <a:t>identifiers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lang="en" sz="1600" b="1"/>
              <a:t>.classname</a:t>
            </a:r>
            <a:r>
              <a:rPr lang="en" sz="1600"/>
              <a:t>, IDs use </a:t>
            </a:r>
            <a:r>
              <a:rPr lang="en" sz="1600" b="1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lang="en" sz="1600" b="1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206" name="Google Shape;2206;p15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07" name="Google Shape;2207;p15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8" name="Google Shape;2208;p15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5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10" name="Google Shape;2210;p15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11" name="Google Shape;2211;p15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12" name="Google Shape;2212;p15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3" name="Google Shape;2213;p15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14" name="Google Shape;2214;p15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15" name="Google Shape;2215;p15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16" name="Google Shape;2216;p15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7" name="Google Shape;2217;p15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15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9" name="Google Shape;2219;p15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15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15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15"/>
          <p:cNvSpPr/>
          <p:nvPr/>
        </p:nvSpPr>
        <p:spPr>
          <a:xfrm rot="5400000" flipH="1">
            <a:off x="10005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15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4" name="Google Shape;2224;p15"/>
          <p:cNvSpPr/>
          <p:nvPr/>
        </p:nvSpPr>
        <p:spPr>
          <a:xfrm rot="5400000" flipH="1">
            <a:off x="50391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15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5"/>
          <p:cNvSpPr/>
          <p:nvPr/>
        </p:nvSpPr>
        <p:spPr>
          <a:xfrm rot="5400000" flipH="1">
            <a:off x="68799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232" name="Google Shape;2232;p16"/>
          <p:cNvGraphicFramePr/>
          <p:nvPr>
            <p:extLst>
              <p:ext uri="{D42A27DB-BD31-4B8C-83A1-F6EECF244321}">
                <p14:modId xmlns:p14="http://schemas.microsoft.com/office/powerpoint/2010/main" val="959585262"/>
              </p:ext>
            </p:extLst>
          </p:nvPr>
        </p:nvGraphicFramePr>
        <p:xfrm>
          <a:off x="399787" y="667441"/>
          <a:ext cx="8344425" cy="4190910"/>
        </p:xfrm>
        <a:graphic>
          <a:graphicData uri="http://schemas.openxmlformats.org/drawingml/2006/table">
            <a:tbl>
              <a:tblPr>
                <a:noFill/>
                <a:tableStyleId>{63EFB16D-2EEE-486F-93E2-9BF6C12CDF9B}</a:tableStyleId>
              </a:tblPr>
              <a:tblGrid>
                <a:gridCol w="167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3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Applies to all &lt;p&gt; elements</a:t>
                      </a:r>
                      <a:endParaRPr sz="14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Class selector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/>
                        <a:t>Period (.) + variable name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"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C</a:t>
                      </a:r>
                      <a:r>
                        <a:rPr lang="en" sz="1400" u="none" strike="noStrike" cap="none" dirty="0"/>
                        <a:t>lass names should be descriptive!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en" sz="1400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e.</a:t>
                      </a:r>
                      <a:r>
                        <a:rPr lang="en-GB" sz="1400" u="none" strike="noStrike" cap="none" dirty="0"/>
                        <a:t>g.  </a:t>
                      </a:r>
                      <a:r>
                        <a:rPr lang="en" sz="1400" u="none" strike="noStrike" cap="none" dirty="0"/>
                        <a:t>.</a:t>
                      </a:r>
                      <a:r>
                        <a:rPr lang="en" sz="1400" u="none" strike="noStrike" cap="none" dirty="0" err="1"/>
                        <a:t>emailWrapper</a:t>
                      </a:r>
                      <a:r>
                        <a:rPr lang="en" sz="1400" u="none" strike="noStrike" cap="none" dirty="0"/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        .phone-number,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u="none" strike="noStrike" cap="none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u="none" strike="noStrike" cap="none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 u="none" strike="noStrike" cap="none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6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 dirty="0"/>
                        <a:t>ID selector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/>
                        <a:t>Hash (#) + variable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GB" sz="1400" u="none" strike="noStrike" cap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/>
                        <a:t>Id’s </a:t>
                      </a:r>
                      <a:r>
                        <a:rPr lang="en" sz="1400" u="none" strike="noStrike" cap="none" dirty="0"/>
                        <a:t>should be descriptive!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/>
                        <a:t>e.g. #</a:t>
                      </a:r>
                      <a:r>
                        <a:rPr lang="en" sz="1400" u="none" strike="noStrike" cap="none" dirty="0" err="1"/>
                        <a:t>myDiv</a:t>
                      </a:r>
                      <a:r>
                        <a:rPr lang="en" sz="1400" u="none" strike="noStrike" cap="none" dirty="0"/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/>
                        <a:t>       #phone-number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u="none" strike="noStrike" cap="none" dirty="0"/>
                        <a:t>Applies to all elements with id=</a:t>
                      </a:r>
                      <a:r>
                        <a:rPr lang="en" sz="15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lang="en" sz="1400" b="1" u="none" strike="noStrike" cap="none" dirty="0" err="1"/>
                        <a:t>idItem</a:t>
                      </a:r>
                      <a:r>
                        <a:rPr lang="en" sz="1400" b="1" u="none" strike="noStrike" cap="none" dirty="0"/>
                        <a:t>"</a:t>
                      </a:r>
                      <a:endParaRPr sz="14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</a:t>
                      </a:r>
                      <a:r>
                        <a:rPr lang="en" sz="1400" u="none" strike="noStrike" cap="none" dirty="0" err="1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</a:t>
                      </a:r>
                      <a:r>
                        <a:rPr lang="en" sz="1400" u="none" strike="noStrike" cap="none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{</a:t>
                      </a:r>
                      <a:endParaRPr sz="1400" u="none" strike="noStrike" cap="none"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 sz="1400" u="none" strike="noStrike" cap="none"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400" u="none" strike="noStrike" cap="none"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238" name="Google Shape;2238;p17"/>
          <p:cNvGraphicFramePr/>
          <p:nvPr/>
        </p:nvGraphicFramePr>
        <p:xfrm>
          <a:off x="456188" y="887325"/>
          <a:ext cx="8408700" cy="3787110"/>
        </p:xfrm>
        <a:graphic>
          <a:graphicData uri="http://schemas.openxmlformats.org/drawingml/2006/table">
            <a:tbl>
              <a:tblPr>
                <a:noFill/>
                <a:tableStyleId>{63EFB16D-2EEE-486F-93E2-9BF6C12CDF9B}</a:tableStyleId>
              </a:tblPr>
              <a:tblGrid>
                <a:gridCol w="437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 sz="14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sz="1400" b="1" i="1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sz="1800" b="1" i="1" u="none" strike="noStrike" cap="none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sz="1800" b="1" i="1" u="none" strike="noStrike" cap="none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39" name="Google Shape;2239;p17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Questions?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p20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56" name="Google Shape;2256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2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815a109cbe_0_0"/>
          <p:cNvSpPr txBox="1">
            <a:spLocks noGrp="1"/>
          </p:cNvSpPr>
          <p:nvPr>
            <p:ph type="title"/>
          </p:nvPr>
        </p:nvSpPr>
        <p:spPr>
          <a:xfrm>
            <a:off x="2358300" y="2160500"/>
            <a:ext cx="6706800" cy="533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Today’s Class!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815a109cbe_0_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Question?</a:t>
            </a:r>
            <a:endParaRPr/>
          </a:p>
        </p:txBody>
      </p:sp>
      <p:sp>
        <p:nvSpPr>
          <p:cNvPr id="2267" name="Google Shape;2267;g815a109cbe_0_9"/>
          <p:cNvSpPr txBox="1">
            <a:spLocks noGrp="1"/>
          </p:cNvSpPr>
          <p:nvPr>
            <p:ph type="subTitle" idx="1"/>
          </p:nvPr>
        </p:nvSpPr>
        <p:spPr>
          <a:xfrm>
            <a:off x="1156300" y="1680125"/>
            <a:ext cx="7014000" cy="2534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When a user clicks on a relative link, how does the browser know where to take them?</a:t>
            </a:r>
            <a:endParaRPr sz="2400" b="1" dirty="0"/>
          </a:p>
        </p:txBody>
      </p:sp>
      <p:sp>
        <p:nvSpPr>
          <p:cNvPr id="2268" name="Google Shape;2268;g815a109cbe_0_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7eeca2a1be_0_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Scenarios...</a:t>
            </a:r>
            <a:endParaRPr/>
          </a:p>
        </p:txBody>
      </p:sp>
      <p:sp>
        <p:nvSpPr>
          <p:cNvPr id="2274" name="Google Shape;2274;g7eeca2a1be_0_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link file in the same folder (current working folder)</a:t>
            </a:r>
            <a:endParaRPr/>
          </a:p>
        </p:txBody>
      </p:sp>
      <p:sp>
        <p:nvSpPr>
          <p:cNvPr id="2275" name="Google Shape;2275;g7eeca2a1be_0_10"/>
          <p:cNvSpPr txBox="1">
            <a:spLocks noGrp="1"/>
          </p:cNvSpPr>
          <p:nvPr>
            <p:ph type="body" idx="3"/>
          </p:nvPr>
        </p:nvSpPr>
        <p:spPr>
          <a:xfrm>
            <a:off x="0" y="1123825"/>
            <a:ext cx="9144000" cy="3906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Demo (</a:t>
            </a:r>
            <a:r>
              <a:rPr lang="en" sz="2000">
                <a:solidFill>
                  <a:schemeClr val="dk1"/>
                </a:solidFill>
              </a:rPr>
              <a:t>current working directory</a:t>
            </a:r>
            <a:r>
              <a:rPr lang="en" sz="2000"/>
              <a:t>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 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    style.css ( get to file/page)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     html-bio-with-css.html (link is in this file)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&lt;link rel= “stylesheet” type= “text/css” href= “style.css” /&gt;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Note:</a:t>
            </a:r>
            <a:r>
              <a:rPr lang="en" sz="2000"/>
              <a:t>  ./  represents current working folder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cxnSp>
        <p:nvCxnSpPr>
          <p:cNvPr id="2276" name="Google Shape;2276;g7eeca2a1be_0_10"/>
          <p:cNvCxnSpPr/>
          <p:nvPr/>
        </p:nvCxnSpPr>
        <p:spPr>
          <a:xfrm rot="-5400000" flipH="1">
            <a:off x="368825" y="1735750"/>
            <a:ext cx="800700" cy="594600"/>
          </a:xfrm>
          <a:prstGeom prst="bentConnector3">
            <a:avLst>
              <a:gd name="adj1" fmla="val 10001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7" name="Google Shape;2277;g7eeca2a1be_0_10"/>
          <p:cNvCxnSpPr/>
          <p:nvPr/>
        </p:nvCxnSpPr>
        <p:spPr>
          <a:xfrm rot="-5400000" flipH="1">
            <a:off x="465275" y="2417375"/>
            <a:ext cx="607800" cy="594600"/>
          </a:xfrm>
          <a:prstGeom prst="bentConnector3">
            <a:avLst>
              <a:gd name="adj1" fmla="val 9690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g7eeca2a1be_0_10"/>
          <p:cNvSpPr txBox="1"/>
          <p:nvPr/>
        </p:nvSpPr>
        <p:spPr>
          <a:xfrm>
            <a:off x="6115575" y="3157500"/>
            <a:ext cx="2699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 Path Provided</a:t>
            </a:r>
            <a:endParaRPr sz="18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9" name="Google Shape;2279;g7eeca2a1be_0_10"/>
          <p:cNvSpPr/>
          <p:nvPr/>
        </p:nvSpPr>
        <p:spPr>
          <a:xfrm rot="3526981" flipH="1">
            <a:off x="5696382" y="3343706"/>
            <a:ext cx="314309" cy="60906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7eeca2a1be_0_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Scenarios...</a:t>
            </a:r>
            <a:endParaRPr/>
          </a:p>
        </p:txBody>
      </p:sp>
      <p:sp>
        <p:nvSpPr>
          <p:cNvPr id="2285" name="Google Shape;2285;g7eeca2a1be_0_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link file  in another folder (subfolder of current working  folder)</a:t>
            </a:r>
            <a:endParaRPr/>
          </a:p>
        </p:txBody>
      </p:sp>
      <p:sp>
        <p:nvSpPr>
          <p:cNvPr id="2286" name="Google Shape;2286;g7eeca2a1be_0_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g7eeca2a1be_0_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Demo (current working directory)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 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  assets  (subfolder)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            </a:t>
            </a:r>
            <a:r>
              <a:rPr lang="en" sz="2000" dirty="0" err="1"/>
              <a:t>style.css</a:t>
            </a:r>
            <a:r>
              <a:rPr lang="en" sz="2000" dirty="0"/>
              <a:t> ( get to page)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   html-bio-with-</a:t>
            </a:r>
            <a:r>
              <a:rPr lang="en" sz="2000" dirty="0" err="1"/>
              <a:t>css.html</a:t>
            </a:r>
            <a:r>
              <a:rPr lang="en" sz="2000" dirty="0"/>
              <a:t> (link is in this file)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&lt;link </a:t>
            </a:r>
            <a:r>
              <a:rPr lang="en" sz="2000" dirty="0" err="1"/>
              <a:t>rel</a:t>
            </a:r>
            <a:r>
              <a:rPr lang="en" sz="2000" dirty="0"/>
              <a:t>= “stylesheet” type= “text/</a:t>
            </a:r>
            <a:r>
              <a:rPr lang="en" sz="2000" dirty="0" err="1"/>
              <a:t>css</a:t>
            </a:r>
            <a:r>
              <a:rPr lang="en" sz="2000" dirty="0"/>
              <a:t>” </a:t>
            </a:r>
            <a:r>
              <a:rPr lang="en" sz="2000" dirty="0" err="1"/>
              <a:t>href</a:t>
            </a:r>
            <a:r>
              <a:rPr lang="en" sz="2000" dirty="0"/>
              <a:t>= “assets/</a:t>
            </a:r>
            <a:r>
              <a:rPr lang="en" sz="2000" dirty="0" err="1"/>
              <a:t>style.css</a:t>
            </a:r>
            <a:r>
              <a:rPr lang="en" sz="2000" dirty="0"/>
              <a:t>” /&gt;</a:t>
            </a:r>
            <a:endParaRPr sz="900" dirty="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cxnSp>
        <p:nvCxnSpPr>
          <p:cNvPr id="2288" name="Google Shape;2288;g7eeca2a1be_0_21"/>
          <p:cNvCxnSpPr/>
          <p:nvPr/>
        </p:nvCxnSpPr>
        <p:spPr>
          <a:xfrm>
            <a:off x="471875" y="1785100"/>
            <a:ext cx="603900" cy="5271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9" name="Google Shape;2289;g7eeca2a1be_0_21"/>
          <p:cNvCxnSpPr/>
          <p:nvPr/>
        </p:nvCxnSpPr>
        <p:spPr>
          <a:xfrm rot="-5400000" flipH="1">
            <a:off x="200525" y="2588200"/>
            <a:ext cx="1170300" cy="618300"/>
          </a:xfrm>
          <a:prstGeom prst="bentConnector3">
            <a:avLst>
              <a:gd name="adj1" fmla="val 9838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0" name="Google Shape;2290;g7eeca2a1be_0_21"/>
          <p:cNvCxnSpPr/>
          <p:nvPr/>
        </p:nvCxnSpPr>
        <p:spPr>
          <a:xfrm rot="-5400000" flipH="1">
            <a:off x="1053725" y="2393850"/>
            <a:ext cx="563400" cy="481200"/>
          </a:xfrm>
          <a:prstGeom prst="bentConnector3">
            <a:avLst>
              <a:gd name="adj1" fmla="val 9833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7eeca2a1be_0_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Scenarios...</a:t>
            </a:r>
            <a:endParaRPr/>
          </a:p>
        </p:txBody>
      </p:sp>
      <p:sp>
        <p:nvSpPr>
          <p:cNvPr id="2296" name="Google Shape;2296;g7eeca2a1be_0_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link file  in another folder (folder above the  current folder)</a:t>
            </a:r>
            <a:endParaRPr/>
          </a:p>
        </p:txBody>
      </p:sp>
      <p:sp>
        <p:nvSpPr>
          <p:cNvPr id="2297" name="Google Shape;2297;g7eeca2a1be_0_44"/>
          <p:cNvSpPr txBox="1">
            <a:spLocks noGrp="1"/>
          </p:cNvSpPr>
          <p:nvPr>
            <p:ph type="body" idx="3"/>
          </p:nvPr>
        </p:nvSpPr>
        <p:spPr>
          <a:xfrm>
            <a:off x="0" y="1167613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Demo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 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  assets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            </a:t>
            </a:r>
            <a:r>
              <a:rPr lang="en" sz="2000" dirty="0" err="1"/>
              <a:t>style.css</a:t>
            </a:r>
            <a:r>
              <a:rPr lang="en" sz="2000" dirty="0"/>
              <a:t> ( get to page)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     html </a:t>
            </a:r>
            <a:r>
              <a:rPr lang="en" sz="2000" dirty="0">
                <a:solidFill>
                  <a:schemeClr val="dk1"/>
                </a:solidFill>
              </a:rPr>
              <a:t>(</a:t>
            </a:r>
            <a:r>
              <a:rPr lang="en" sz="2000" dirty="0">
                <a:solidFill>
                  <a:srgbClr val="FF0000"/>
                </a:solidFill>
              </a:rPr>
              <a:t>current working directory</a:t>
            </a:r>
            <a:r>
              <a:rPr lang="en" sz="2000" dirty="0">
                <a:solidFill>
                  <a:schemeClr val="dk1"/>
                </a:solidFill>
              </a:rPr>
              <a:t>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                    html-bio-with-</a:t>
            </a:r>
            <a:r>
              <a:rPr lang="en" sz="2000" dirty="0" err="1">
                <a:solidFill>
                  <a:schemeClr val="dk1"/>
                </a:solidFill>
              </a:rPr>
              <a:t>css.html</a:t>
            </a:r>
            <a:r>
              <a:rPr lang="en" sz="2000" dirty="0">
                <a:solidFill>
                  <a:schemeClr val="dk1"/>
                </a:solidFill>
              </a:rPr>
              <a:t> (link is in this file)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&lt;link </a:t>
            </a:r>
            <a:r>
              <a:rPr lang="en" sz="2000" dirty="0" err="1"/>
              <a:t>rel</a:t>
            </a:r>
            <a:r>
              <a:rPr lang="en" sz="2000" dirty="0"/>
              <a:t>= “stylesheet” type= “text/</a:t>
            </a:r>
            <a:r>
              <a:rPr lang="en" sz="2000" dirty="0" err="1"/>
              <a:t>css</a:t>
            </a:r>
            <a:r>
              <a:rPr lang="en" sz="2000" dirty="0"/>
              <a:t>” </a:t>
            </a:r>
            <a:r>
              <a:rPr lang="en" sz="2000" dirty="0" err="1"/>
              <a:t>href</a:t>
            </a:r>
            <a:r>
              <a:rPr lang="en" sz="2000" dirty="0"/>
              <a:t>= “../assets/</a:t>
            </a:r>
            <a:r>
              <a:rPr lang="en" sz="2000" dirty="0" err="1"/>
              <a:t>style.css</a:t>
            </a:r>
            <a:r>
              <a:rPr lang="en" sz="2000" dirty="0"/>
              <a:t>” /&gt;</a:t>
            </a:r>
            <a:endParaRPr sz="900" dirty="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cxnSp>
        <p:nvCxnSpPr>
          <p:cNvPr id="2298" name="Google Shape;2298;g7eeca2a1be_0_44"/>
          <p:cNvCxnSpPr/>
          <p:nvPr/>
        </p:nvCxnSpPr>
        <p:spPr>
          <a:xfrm>
            <a:off x="471875" y="1785100"/>
            <a:ext cx="603900" cy="5271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9" name="Google Shape;2299;g7eeca2a1be_0_44"/>
          <p:cNvCxnSpPr/>
          <p:nvPr/>
        </p:nvCxnSpPr>
        <p:spPr>
          <a:xfrm rot="-5400000" flipH="1">
            <a:off x="200525" y="2588200"/>
            <a:ext cx="1170300" cy="618300"/>
          </a:xfrm>
          <a:prstGeom prst="bentConnector3">
            <a:avLst>
              <a:gd name="adj1" fmla="val 9838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0" name="Google Shape;2300;g7eeca2a1be_0_44"/>
          <p:cNvCxnSpPr/>
          <p:nvPr/>
        </p:nvCxnSpPr>
        <p:spPr>
          <a:xfrm rot="-5400000" flipH="1">
            <a:off x="1053725" y="2393850"/>
            <a:ext cx="563400" cy="481200"/>
          </a:xfrm>
          <a:prstGeom prst="bentConnector3">
            <a:avLst>
              <a:gd name="adj1" fmla="val 9833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g7eeca2a1be_0_44"/>
          <p:cNvCxnSpPr/>
          <p:nvPr/>
        </p:nvCxnSpPr>
        <p:spPr>
          <a:xfrm rot="-5400000" flipH="1">
            <a:off x="1059125" y="3499150"/>
            <a:ext cx="618600" cy="585300"/>
          </a:xfrm>
          <a:prstGeom prst="bentConnector3">
            <a:avLst>
              <a:gd name="adj1" fmla="val 984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815a109cbe_0_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 Tips...</a:t>
            </a:r>
            <a:endParaRPr/>
          </a:p>
        </p:txBody>
      </p:sp>
      <p:sp>
        <p:nvSpPr>
          <p:cNvPr id="2307" name="Google Shape;2307;g815a109cbe_0_16"/>
          <p:cNvSpPr txBox="1">
            <a:spLocks noGrp="1"/>
          </p:cNvSpPr>
          <p:nvPr>
            <p:ph type="subTitle" idx="1"/>
          </p:nvPr>
        </p:nvSpPr>
        <p:spPr>
          <a:xfrm>
            <a:off x="0" y="1167600"/>
            <a:ext cx="9144000" cy="3609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the </a:t>
            </a:r>
            <a:r>
              <a:rPr lang="en" sz="2400" b="1"/>
              <a:t>current working directory</a:t>
            </a:r>
            <a:r>
              <a:rPr lang="en" sz="2400"/>
              <a:t> (i.e. the folder which contains the file where the link is) as a </a:t>
            </a:r>
            <a:r>
              <a:rPr lang="en" sz="2400" b="1"/>
              <a:t>reference point.</a:t>
            </a:r>
            <a:endParaRPr sz="2400" b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where the file you want to the link to is located and use the scenario that applies to it. 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8" name="Google Shape;2308;g815a109cbe_0_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7eeca2a1be_0_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File Path</a:t>
            </a:r>
            <a:endParaRPr/>
          </a:p>
        </p:txBody>
      </p:sp>
      <p:sp>
        <p:nvSpPr>
          <p:cNvPr id="2314" name="Google Shape;2314;g7eeca2a1be_0_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g7eeca2a1be_0_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contains full path to the file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https://birmingham.bootcampcontent.com/university-of-birmingham/UBHM-BRM-FSF-PT-01-2020-U-C</a:t>
            </a:r>
            <a:endParaRPr sz="2000"/>
          </a:p>
        </p:txBody>
      </p:sp>
      <p:pic>
        <p:nvPicPr>
          <p:cNvPr id="2316" name="Google Shape;2316;g7eeca2a1be_0_59" descr="Picture 5"/>
          <p:cNvPicPr preferRelativeResize="0"/>
          <p:nvPr/>
        </p:nvPicPr>
        <p:blipFill rotWithShape="1">
          <a:blip r:embed="rId4">
            <a:alphaModFix/>
          </a:blip>
          <a:srcRect t="29140" b="-29139"/>
          <a:stretch/>
        </p:blipFill>
        <p:spPr>
          <a:xfrm>
            <a:off x="402625" y="1852738"/>
            <a:ext cx="7888338" cy="9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1" name="Google Shape;2321;p2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323" name="Google Shape;232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Always use relative file paths! </a:t>
            </a:r>
            <a:endParaRPr/>
          </a:p>
        </p:txBody>
      </p:sp>
      <p:sp>
        <p:nvSpPr>
          <p:cNvPr id="2324" name="Google Shape;2324;p22"/>
          <p:cNvSpPr txBox="1">
            <a:spLocks noGrp="1"/>
          </p:cNvSpPr>
          <p:nvPr>
            <p:ph type="subTitle" idx="1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325" name="Google Shape;2325;p22"/>
          <p:cNvSpPr/>
          <p:nvPr/>
        </p:nvSpPr>
        <p:spPr>
          <a:xfrm rot="6561" flipH="1">
            <a:off x="4578550" y="3055224"/>
            <a:ext cx="314401" cy="60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2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22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8" name="Google Shape;2328;p2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22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0" name="Google Shape;2330;p2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22"/>
          <p:cNvSpPr txBox="1">
            <a:spLocks noGrp="1"/>
          </p:cNvSpPr>
          <p:nvPr>
            <p:ph type="subTitle" idx="1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2" name="Google Shape;2332;p22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22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22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7eeca2a1be_0_69"/>
          <p:cNvSpPr txBox="1">
            <a:spLocks noGrp="1"/>
          </p:cNvSpPr>
          <p:nvPr>
            <p:ph type="title"/>
          </p:nvPr>
        </p:nvSpPr>
        <p:spPr>
          <a:xfrm>
            <a:off x="85025" y="3777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Exception...</a:t>
            </a:r>
            <a:endParaRPr/>
          </a:p>
        </p:txBody>
      </p:sp>
      <p:sp>
        <p:nvSpPr>
          <p:cNvPr id="2340" name="Google Shape;2340;g7eeca2a1be_0_69"/>
          <p:cNvSpPr txBox="1">
            <a:spLocks noGrp="1"/>
          </p:cNvSpPr>
          <p:nvPr>
            <p:ph type="body" idx="3"/>
          </p:nvPr>
        </p:nvSpPr>
        <p:spPr>
          <a:xfrm>
            <a:off x="368225" y="1823250"/>
            <a:ext cx="8885400" cy="2904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u="sng"/>
              <a:t>ONLY</a:t>
            </a:r>
            <a:r>
              <a:rPr lang="en" sz="3000"/>
              <a:t> use when referencing  external websites!</a:t>
            </a:r>
            <a:endParaRPr sz="3000"/>
          </a:p>
        </p:txBody>
      </p:sp>
      <p:sp>
        <p:nvSpPr>
          <p:cNvPr id="2341" name="Google Shape;2341;g7eeca2a1be_0_69"/>
          <p:cNvSpPr txBox="1"/>
          <p:nvPr/>
        </p:nvSpPr>
        <p:spPr>
          <a:xfrm>
            <a:off x="435550" y="907400"/>
            <a:ext cx="81999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Absolute File Path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2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2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3" name="Google Shape;2353;p24"/>
          <p:cNvSpPr txBox="1">
            <a:spLocks noGrp="1"/>
          </p:cNvSpPr>
          <p:nvPr>
            <p:ph type="body" idx="2"/>
          </p:nvPr>
        </p:nvSpPr>
        <p:spPr>
          <a:xfrm>
            <a:off x="175" y="2571750"/>
            <a:ext cx="9144000" cy="19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 b="1"/>
              <a:t>HINT: </a:t>
            </a:r>
            <a:r>
              <a:rPr lang="en"/>
              <a:t>Check out the RelativePaths_WorkingExample folder. </a:t>
            </a:r>
            <a:endParaRPr/>
          </a:p>
        </p:txBody>
      </p:sp>
      <p:sp>
        <p:nvSpPr>
          <p:cNvPr id="2354" name="Google Shape;2354;p2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355" name="Google Shape;2355;p2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6" name="Google Shape;2356;p24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357" name="Google Shape;2357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8" name="Google Shape;2358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9" name="Google Shape;2359;p24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360" name="Google Shape;2360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1" name="Google Shape;2361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2" name="Google Shape;2362;p24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Unzip the folder sent to you via Slack. </a:t>
            </a:r>
            <a:endParaRPr/>
          </a:p>
        </p:txBody>
      </p:sp>
      <p:sp>
        <p:nvSpPr>
          <p:cNvPr id="2363" name="Google Shape;2363;p24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p24"/>
          <p:cNvSpPr txBox="1">
            <a:spLocks noGrp="1"/>
          </p:cNvSpPr>
          <p:nvPr>
            <p:ph type="subTitle" idx="1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Edit the HTML files in all of the RelativePaths folders. Write relative paths that link the HTML documents with CSS stylesheets.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7edc534e2d_0_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2134" name="Google Shape;2134;g7edc534e2d_0_5"/>
          <p:cNvSpPr txBox="1">
            <a:spLocks noGrp="1"/>
          </p:cNvSpPr>
          <p:nvPr>
            <p:ph type="body" idx="3"/>
          </p:nvPr>
        </p:nvSpPr>
        <p:spPr>
          <a:xfrm>
            <a:off x="0" y="1067175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become comfortable working with HTML relative paths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engage in deep dive of HTML/CSS for layout design and element positioning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375" name="Google Shape;2375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376" name="Google Shape;2376;p2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Each box has customizable space properties:</a:t>
            </a:r>
            <a:r>
              <a:rPr lang="en"/>
              <a:t> margin, border, and padding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Typical spacing value: </a:t>
            </a:r>
            <a:r>
              <a:rPr lang="en"/>
              <a:t>20px 10px 10px 20px (top, right, bottom, left)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2377" name="Google Shape;2377;p26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26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26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26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26"/>
          <p:cNvSpPr txBox="1">
            <a:spLocks noGrp="1"/>
          </p:cNvSpPr>
          <p:nvPr>
            <p:ph type="body" idx="3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 sz="1200" b="1"/>
              <a:t>Margin </a:t>
            </a:r>
            <a:endParaRPr sz="1200"/>
          </a:p>
        </p:txBody>
      </p:sp>
      <p:sp>
        <p:nvSpPr>
          <p:cNvPr id="2382" name="Google Shape;2382;p26"/>
          <p:cNvSpPr txBox="1">
            <a:spLocks noGrp="1"/>
          </p:cNvSpPr>
          <p:nvPr>
            <p:ph type="body" idx="3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383" name="Google Shape;2383;p26"/>
          <p:cNvSpPr txBox="1">
            <a:spLocks noGrp="1"/>
          </p:cNvSpPr>
          <p:nvPr>
            <p:ph type="body" idx="3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384" name="Google Shape;2384;p26"/>
          <p:cNvSpPr txBox="1">
            <a:spLocks noGrp="1"/>
          </p:cNvSpPr>
          <p:nvPr>
            <p:ph type="body" idx="3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 sz="1200" b="1"/>
              <a:t>Content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0" name="Google Shape;2390;p2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pic>
        <p:nvPicPr>
          <p:cNvPr id="2391" name="Google Shape;2391;p27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3" y="768063"/>
            <a:ext cx="6172201" cy="31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" name="Google Shape;2396;p28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Google Shape;2397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8" name="Google Shape;2398;p2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399" name="Google Shape;2399;p28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5" name="Google Shape;2405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406" name="Google Shape;2406;p29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407" name="Google Shape;2407;p29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29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29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29"/>
          <p:cNvSpPr/>
          <p:nvPr/>
        </p:nvSpPr>
        <p:spPr>
          <a:xfrm>
            <a:off x="1669825" y="2615900"/>
            <a:ext cx="3315900" cy="101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p29"/>
          <p:cNvSpPr txBox="1">
            <a:spLocks noGrp="1"/>
          </p:cNvSpPr>
          <p:nvPr>
            <p:ph type="body" idx="2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Margin </a:t>
            </a:r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2" name="Google Shape;2412;p29"/>
          <p:cNvSpPr txBox="1">
            <a:spLocks noGrp="1"/>
          </p:cNvSpPr>
          <p:nvPr>
            <p:ph type="body" idx="2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413" name="Google Shape;2413;p29"/>
          <p:cNvSpPr txBox="1">
            <a:spLocks noGrp="1"/>
          </p:cNvSpPr>
          <p:nvPr>
            <p:ph type="body" idx="1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Padding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29"/>
          <p:cNvSpPr txBox="1">
            <a:spLocks noGrp="1"/>
          </p:cNvSpPr>
          <p:nvPr>
            <p:ph type="body" idx="2"/>
          </p:nvPr>
        </p:nvSpPr>
        <p:spPr>
          <a:xfrm>
            <a:off x="1548025" y="1635625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5" name="Google Shape;2415;p29"/>
          <p:cNvSpPr txBox="1">
            <a:spLocks noGrp="1"/>
          </p:cNvSpPr>
          <p:nvPr>
            <p:ph type="body" idx="2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p29"/>
          <p:cNvSpPr txBox="1">
            <a:spLocks noGrp="1"/>
          </p:cNvSpPr>
          <p:nvPr>
            <p:ph type="body" idx="3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400 x 400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29"/>
          <p:cNvSpPr txBox="1">
            <a:spLocks noGrp="1"/>
          </p:cNvSpPr>
          <p:nvPr>
            <p:ph type="body" idx="4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22   20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29"/>
          <p:cNvSpPr txBox="1">
            <a:spLocks noGrp="1"/>
          </p:cNvSpPr>
          <p:nvPr>
            <p:ph type="body" idx="5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10   22     </a:t>
            </a: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31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/>
              <a:t>Warning</a:t>
            </a:r>
            <a:endParaRPr sz="26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lang="en" sz="2600" i="1"/>
              <a:t>very important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2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434" name="Google Shape;2434;p32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435" name="Google Shape;2435;p32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32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32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32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32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32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1" name="Google Shape;2441;p32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442" name="Google Shape;2442;p32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43" name="Google Shape;2443;p32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44" name="Google Shape;2444;p32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45" name="Google Shape;2445;p32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46" name="Google Shape;2446;p32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47" name="Google Shape;2447;p32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48" name="Google Shape;2448;p32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449" name="Google Shape;2449;p32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450" name="Google Shape;2450;p32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51" name="Google Shape;2451;p32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452" name="Google Shape;2452;p32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53" name="Google Shape;2453;p32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454" name="Google Shape;2454;p32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55" name="Google Shape;2455;p32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56" name="Google Shape;2456;p32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57" name="Google Shape;2457;p32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58" name="Google Shape;2458;p32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59" name="Google Shape;2459;p32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60" name="Google Shape;2460;p32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461" name="Google Shape;2461;p32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32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63" name="Google Shape;24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05800" cy="2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lang="en" b="1"/>
              <a:t>flow</a:t>
            </a:r>
            <a:r>
              <a:rPr lang="en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469" name="Google Shape;246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33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33"/>
          <p:cNvSpPr txBox="1">
            <a:spLocks noGrp="1"/>
          </p:cNvSpPr>
          <p:nvPr>
            <p:ph type="subTitle" idx="1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2" name="Google Shape;2472;p33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33"/>
          <p:cNvSpPr txBox="1">
            <a:spLocks noGrp="1"/>
          </p:cNvSpPr>
          <p:nvPr>
            <p:ph type="subTitle" idx="2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4" name="Google Shape;2474;p33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p33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481" name="Google Shape;2481;p34"/>
          <p:cNvGraphicFramePr/>
          <p:nvPr/>
        </p:nvGraphicFramePr>
        <p:xfrm>
          <a:off x="526650" y="23890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{63EFB16D-2EEE-486F-93E2-9BF6C12CDF9B}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Block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82" name="Google Shape;2482;p3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34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4" name="Google Shape;2484;p3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34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6" name="Google Shape;2486;p3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34"/>
          <p:cNvPicPr preferRelativeResize="0"/>
          <p:nvPr/>
        </p:nvPicPr>
        <p:blipFill rotWithShape="1">
          <a:blip r:embed="rId4">
            <a:alphaModFix/>
          </a:blip>
          <a:srcRect t="227" b="237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493" name="Google Shape;2493;p35"/>
          <p:cNvGraphicFramePr/>
          <p:nvPr/>
        </p:nvGraphicFramePr>
        <p:xfrm>
          <a:off x="526650" y="22366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{63EFB16D-2EEE-486F-93E2-9BF6C12CDF9B}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Block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94" name="Google Shape;2494;p35"/>
          <p:cNvGraphicFramePr/>
          <p:nvPr/>
        </p:nvGraphicFramePr>
        <p:xfrm>
          <a:off x="4621500" y="2236650"/>
          <a:ext cx="3713850" cy="2316450"/>
        </p:xfrm>
        <a:graphic>
          <a:graphicData uri="http://schemas.openxmlformats.org/drawingml/2006/table">
            <a:tbl>
              <a:tblPr>
                <a:noFill/>
                <a:tableStyleId>{63EFB16D-2EEE-486F-93E2-9BF6C12CDF9B}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91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In-line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0">
                <a:tc rowSpan="3"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95" name="Google Shape;2495;p35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35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Now, contrast block elements with </a:t>
            </a:r>
            <a:r>
              <a:rPr lang="en" b="1"/>
              <a:t>in-line elements</a:t>
            </a:r>
            <a:r>
              <a:rPr lang="en"/>
              <a:t>.</a:t>
            </a:r>
            <a:endParaRPr/>
          </a:p>
        </p:txBody>
      </p:sp>
      <p:sp>
        <p:nvSpPr>
          <p:cNvPr id="2497" name="Google Shape;2497;p35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35"/>
          <p:cNvSpPr txBox="1">
            <a:spLocks noGrp="1"/>
          </p:cNvSpPr>
          <p:nvPr>
            <p:ph type="subTitle" idx="2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By using </a:t>
            </a:r>
            <a:r>
              <a:rPr lang="en" b="1"/>
              <a:t>float CSS properties</a:t>
            </a:r>
            <a:r>
              <a:rPr lang="en"/>
              <a:t>, we can command our website to display multiple HTML elements adjacently. </a:t>
            </a:r>
            <a:endParaRPr/>
          </a:p>
        </p:txBody>
      </p:sp>
      <p:pic>
        <p:nvPicPr>
          <p:cNvPr id="2499" name="Google Shape;2499;p3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35"/>
          <p:cNvPicPr preferRelativeResize="0"/>
          <p:nvPr/>
        </p:nvPicPr>
        <p:blipFill rotWithShape="1">
          <a:blip r:embed="rId4">
            <a:alphaModFix/>
          </a:blip>
          <a:srcRect t="227" b="237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latin typeface="Roboto Light"/>
                <a:ea typeface="Roboto Light"/>
                <a:cs typeface="Roboto Light"/>
                <a:sym typeface="Roboto Light"/>
              </a:rPr>
              <a:t>Warning!</a:t>
            </a:r>
            <a:endParaRPr sz="7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506" name="Google Shape;250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 transform these block elements into in-line elements, we use a CSS property called </a:t>
            </a:r>
            <a:r>
              <a:rPr lang="en" b="1"/>
              <a:t>float</a:t>
            </a:r>
            <a:r>
              <a:rPr lang="en"/>
              <a:t>. Floats are necessary when building web layouts.</a:t>
            </a:r>
            <a:endParaRPr/>
          </a:p>
        </p:txBody>
      </p:sp>
      <p:sp>
        <p:nvSpPr>
          <p:cNvPr id="2507" name="Google Shape;2507;p36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36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36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36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36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36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3" name="Google Shape;2513;p36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4" name="Google Shape;2514;p36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Footer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5" name="Google Shape;2515;p36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6" name="Google Shape;2516;p36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7" name="Google Shape;2517;p36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8" name="Google Shape;2518;p36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b="0" i="1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b="0" i="1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19" name="Google Shape;2519;p36"/>
          <p:cNvSpPr txBox="1">
            <a:spLocks noGrp="1"/>
          </p:cNvSpPr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525" name="Google Shape;252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526" name="Google Shape;2526;p37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sz="14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7" name="Google Shape;2527;p37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lang="en" sz="1400" b="0" i="1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(not cleared!)</a:t>
            </a:r>
            <a:endParaRPr sz="1400" b="0" i="1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37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sz="14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534" name="Google Shape;2534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aphicFrame>
        <p:nvGraphicFramePr>
          <p:cNvPr id="2535" name="Google Shape;2535;p38"/>
          <p:cNvGraphicFramePr/>
          <p:nvPr/>
        </p:nvGraphicFramePr>
        <p:xfrm>
          <a:off x="483975" y="1325000"/>
          <a:ext cx="7205300" cy="1553790"/>
        </p:xfrm>
        <a:graphic>
          <a:graphicData uri="http://schemas.openxmlformats.org/drawingml/2006/table">
            <a:tbl>
              <a:tblPr>
                <a:noFill/>
                <a:tableStyleId>{63EFB16D-2EEE-486F-93E2-9BF6C12CDF9B}</a:tableStyleId>
              </a:tblPr>
              <a:tblGrid>
                <a:gridCol w="92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1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/>
                        <a:t>Uh-oh! The image is taller than the </a:t>
                      </a:r>
                      <a:br>
                        <a:rPr lang="en" sz="1600" u="none" strike="noStrike" cap="none"/>
                      </a:br>
                      <a:r>
                        <a:rPr lang="en" sz="1600" u="none" strike="noStrike" cap="none"/>
                        <a:t>element containing it, and it’s floated, so </a:t>
                      </a:r>
                      <a:br>
                        <a:rPr lang="en" sz="1600" u="none" strike="noStrike" cap="none"/>
                      </a:br>
                      <a:r>
                        <a:rPr lang="en" sz="1600" u="none" strike="noStrike" cap="none"/>
                        <a:t>it’s overflowing outside of its container!</a:t>
                      </a:r>
                      <a:endParaRPr sz="1600" u="none" strike="noStrike" cap="none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36" name="Google Shape;253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542" name="Google Shape;254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lang="en" b="1"/>
              <a:t>clearfix hack</a:t>
            </a:r>
            <a:r>
              <a:rPr lang="en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aphicFrame>
        <p:nvGraphicFramePr>
          <p:cNvPr id="2543" name="Google Shape;2543;p39"/>
          <p:cNvGraphicFramePr/>
          <p:nvPr/>
        </p:nvGraphicFramePr>
        <p:xfrm>
          <a:off x="483975" y="1325000"/>
          <a:ext cx="7205300" cy="3274825"/>
        </p:xfrm>
        <a:graphic>
          <a:graphicData uri="http://schemas.openxmlformats.org/drawingml/2006/table">
            <a:tbl>
              <a:tblPr>
                <a:noFill/>
                <a:tableStyleId>{63EFB16D-2EEE-486F-93E2-9BF6C12CDF9B}</a:tableStyleId>
              </a:tblPr>
              <a:tblGrid>
                <a:gridCol w="3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5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/>
                        <a:t>Much better!</a:t>
                      </a:r>
                      <a:endParaRPr sz="1600" u="none" strike="noStrike" cap="none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44" name="Google Shape;254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550" name="Google Shape;2550;p40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2800" b="0" i="0" u="none" strike="noStrike" cap="none" dirty="0" err="1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clearfix</a:t>
            </a:r>
            <a:r>
              <a:rPr lang="en" sz="2800" b="0" i="0" u="none" strike="noStrike" cap="none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 {</a:t>
            </a:r>
            <a:endParaRPr sz="2800" b="0" i="0" u="none" strike="noStrike" cap="none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1" u="none" strike="noStrike" cap="none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 b="0" i="0" u="none" strike="noStrike" cap="none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b="0" i="0" u="none" strike="noStrike" cap="none" dirty="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 b="0" i="0" u="none" strike="noStrike" cap="none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br>
              <a:rPr lang="en" sz="2800" b="0" i="0" u="none" strike="noStrike" cap="none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 b="0" i="0" u="none" strike="noStrike" cap="none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en" sz="2800" b="0" i="1" u="none" strike="noStrike" cap="none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 b="0" i="0" u="none" strike="noStrike" cap="none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b="0" i="0" u="none" strike="noStrike" cap="none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 b="0" i="0" u="none" strike="noStrike" cap="none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 b="0" i="0" u="none" strike="noStrike" cap="none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1" u="none" strike="noStrike" cap="none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 b="0" i="0" u="none" strike="noStrike" cap="none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 b="0" i="0" u="none" strike="noStrike" cap="none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 b="0" i="0" u="none" strike="noStrike" cap="none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 b="0" i="0" u="none" strike="noStrike" cap="none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 b="0" i="0" u="none" strike="noStrike" cap="none" dirty="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51" name="Google Shape;2551;p40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40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 b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3" name="Google Shape;2553;p40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40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lang="en" sz="1300" b="1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5" name="Google Shape;2555;p4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4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815a109cbe_0_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Alternatively</a:t>
            </a:r>
            <a:endParaRPr/>
          </a:p>
        </p:txBody>
      </p:sp>
      <p:sp>
        <p:nvSpPr>
          <p:cNvPr id="2562" name="Google Shape;2562;g815a109cbe_0_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g815a109cbe_0_23"/>
          <p:cNvSpPr txBox="1">
            <a:spLocks noGrp="1"/>
          </p:cNvSpPr>
          <p:nvPr>
            <p:ph type="body" idx="3"/>
          </p:nvPr>
        </p:nvSpPr>
        <p:spPr>
          <a:xfrm>
            <a:off x="0" y="914075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target the next element after clearfix element and clear the float from it. I.e.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4" name="Google Shape;2564;g815a109cb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425" y="2053200"/>
            <a:ext cx="3262450" cy="20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id="2570" name="Google Shape;2570;p41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576" name="Google Shape;2576;p42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577" name="Google Shape;2577;p42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 b="0" i="0" u="none" strike="noStrike" cap="none">
                <a:solidFill>
                  <a:srgbClr val="A9B7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42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 x 400</a:t>
              </a:r>
              <a:endParaRPr sz="1800" b="0" i="0" u="none" strike="noStrike" cap="none">
                <a:solidFill>
                  <a:srgbClr val="A9B7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42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 b="0" i="0" u="none" strike="noStrike" cap="none">
                <a:solidFill>
                  <a:srgbClr val="A9B7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42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500 x 100</a:t>
              </a:r>
              <a:endParaRPr sz="1800" b="0" i="0" u="none" strike="noStrike" cap="none">
                <a:solidFill>
                  <a:srgbClr val="A9B7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4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 Fantastic Guide to Floats</a:t>
            </a:r>
            <a:endParaRPr/>
          </a:p>
        </p:txBody>
      </p:sp>
      <p:sp>
        <p:nvSpPr>
          <p:cNvPr id="2591" name="Google Shape;2591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To all serious frontend developers, this is a necessary read: </a:t>
            </a:r>
            <a:br>
              <a:rPr lang="en" dirty="0"/>
            </a:br>
            <a:r>
              <a:rPr lang="en" u="sng" dirty="0">
                <a:solidFill>
                  <a:srgbClr val="0000FF"/>
                </a:solidFill>
                <a:hlinkClick r:id="rId3"/>
              </a:rPr>
              <a:t>css-tricks.com</a:t>
            </a:r>
            <a:endParaRPr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2592" name="Google Shape;259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Google Shape;214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46" name="Google Shape;2146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452700" cy="1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2147" name="Google Shape;2147;p6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4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8" name="Google Shape;2598;p4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4" name="Google Shape;2604;p4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605" name="Google Shape;2605;p46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46"/>
          <p:cNvSpPr txBox="1">
            <a:spLocks noGrp="1"/>
          </p:cNvSpPr>
          <p:nvPr>
            <p:ph type="subTitle" idx="1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7" name="Google Shape;2607;p46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46"/>
          <p:cNvSpPr txBox="1">
            <a:spLocks noGrp="1"/>
          </p:cNvSpPr>
          <p:nvPr>
            <p:ph type="subTitle" idx="1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9" name="Google Shape;2609;p4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46"/>
          <p:cNvPicPr preferRelativeResize="0"/>
          <p:nvPr/>
        </p:nvPicPr>
        <p:blipFill rotWithShape="1">
          <a:blip r:embed="rId4">
            <a:alphaModFix/>
          </a:blip>
          <a:srcRect t="227" b="237"/>
          <a:stretch/>
        </p:blipFill>
        <p:spPr>
          <a:xfrm>
            <a:off x="429768" y="1769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6" name="Google Shape;2616;p4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Suggested Time: 30 Minutes</a:t>
            </a:r>
            <a:endParaRPr/>
          </a:p>
        </p:txBody>
      </p:sp>
      <p:pic>
        <p:nvPicPr>
          <p:cNvPr id="2617" name="Google Shape;26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7031602" cy="38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2" name="Google Shape;262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624" name="Google Shape;2624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625" name="Google Shape;2625;p48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49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1676-B0BF-384F-9517-C0BA88FBA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450C2-EA0B-E442-B6B2-CF764FC3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B8F358C-6763-0844-A8D9-FAD5D5A5323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2E8C06-4A09-B943-AF0C-250EB7608FEA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DF2295-F806-8A4A-9339-3CD6BA8FE23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E873FE42-262D-0C4D-887D-9B2E8CEE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9" y="15925"/>
            <a:ext cx="9168600" cy="51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0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5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52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52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6" name="Google Shape;2646;p52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7" name="Google Shape;2647;p52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8" name="Google Shape;2648;p52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9" name="Google Shape;2649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650" name="Google Shape;2650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53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6" name="Google Shape;2656;p53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658" name="Google Shape;2658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0944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659" name="Google Shape;2659;p53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0" name="Google Shape;2660;p53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1" name="Google Shape;2661;p53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2" name="Google Shape;2662;p53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54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54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9" name="Google Shape;2669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670" name="Google Shape;2670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7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5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6" name="Google Shape;2676;p55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678" name="Google Shape;2678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7eeca2a1be_0_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Sticky</a:t>
            </a:r>
            <a:endParaRPr/>
          </a:p>
        </p:txBody>
      </p:sp>
      <p:sp>
        <p:nvSpPr>
          <p:cNvPr id="2684" name="Google Shape;2684;g7eeca2a1be_0_81"/>
          <p:cNvSpPr txBox="1">
            <a:spLocks noGrp="1"/>
          </p:cNvSpPr>
          <p:nvPr>
            <p:ph type="subTitle" idx="1"/>
          </p:nvPr>
        </p:nvSpPr>
        <p:spPr>
          <a:xfrm>
            <a:off x="43275" y="762575"/>
            <a:ext cx="4563300" cy="1359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 with </a:t>
            </a:r>
            <a:r>
              <a:rPr lang="en" b="1"/>
              <a:t>position:sticky</a:t>
            </a:r>
            <a:r>
              <a:rPr lang="en"/>
              <a:t> is positioned based on the user’s scroll position.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element is positioned relative until a given offset position is met in the viewport then it sticks in place like </a:t>
            </a:r>
            <a:r>
              <a:rPr lang="en" b="1">
                <a:solidFill>
                  <a:schemeClr val="dk1"/>
                </a:solidFill>
              </a:rPr>
              <a:t>position:fixed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g7eeca2a1be_0_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6" name="Google Shape;2686;g7eeca2a1be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575" y="924625"/>
            <a:ext cx="3967276" cy="21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7eeca2a1be_0_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</a:t>
            </a:r>
            <a:endParaRPr/>
          </a:p>
        </p:txBody>
      </p:sp>
      <p:sp>
        <p:nvSpPr>
          <p:cNvPr id="2692" name="Google Shape;2692;g7eeca2a1be_0_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683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 is an easier approach to positioning elements without using floats or positioning</a:t>
            </a:r>
            <a:endParaRPr/>
          </a:p>
        </p:txBody>
      </p:sp>
      <p:pic>
        <p:nvPicPr>
          <p:cNvPr id="2693" name="Google Shape;2693;g7eeca2a1be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476" y="1635675"/>
            <a:ext cx="4803048" cy="2176662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Google Shape;2694;g7eeca2a1be_0_90"/>
          <p:cNvSpPr txBox="1">
            <a:spLocks noGrp="1"/>
          </p:cNvSpPr>
          <p:nvPr>
            <p:ph type="subTitle" idx="1"/>
          </p:nvPr>
        </p:nvSpPr>
        <p:spPr>
          <a:xfrm>
            <a:off x="207850" y="1554625"/>
            <a:ext cx="3758100" cy="2515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Warning !!!!!</a:t>
            </a:r>
            <a:endParaRPr sz="2400" b="1">
              <a:solidFill>
                <a:srgbClr val="FF0000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Flexbox is</a:t>
            </a:r>
            <a:r>
              <a:rPr lang="en" sz="2400" b="1">
                <a:solidFill>
                  <a:schemeClr val="dk1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NOT </a:t>
            </a:r>
            <a:r>
              <a:rPr lang="en" sz="2400">
                <a:solidFill>
                  <a:schemeClr val="dk1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supported in older browsers!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Layering with z-index</a:t>
            </a:r>
            <a:endParaRPr/>
          </a:p>
        </p:txBody>
      </p:sp>
      <p:sp>
        <p:nvSpPr>
          <p:cNvPr id="2700" name="Google Shape;2700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z-index property allows you to layer elements on top of each other.</a:t>
            </a:r>
            <a:endParaRPr/>
          </a:p>
        </p:txBody>
      </p:sp>
      <p:sp>
        <p:nvSpPr>
          <p:cNvPr id="2701" name="Google Shape;2701;p56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02" name="Google Shape;2702;p56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03" name="Google Shape;2703;p56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704" name="Google Shape;2704;p56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710" name="Google Shape;2710;p57"/>
          <p:cNvSpPr txBox="1">
            <a:spLocks noGrp="1"/>
          </p:cNvSpPr>
          <p:nvPr>
            <p:ph type="subTitle" idx="1"/>
          </p:nvPr>
        </p:nvSpPr>
        <p:spPr>
          <a:xfrm>
            <a:off x="0" y="667325"/>
            <a:ext cx="5515800" cy="23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hide elements from 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display: none;</a:t>
            </a:r>
            <a:endParaRPr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take up space even though HTML is still in the source code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visibility: hidden;</a:t>
            </a:r>
            <a:endParaRPr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up space in the layout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pSp>
        <p:nvGrpSpPr>
          <p:cNvPr id="2711" name="Google Shape;2711;p57"/>
          <p:cNvGrpSpPr/>
          <p:nvPr/>
        </p:nvGrpSpPr>
        <p:grpSpPr>
          <a:xfrm>
            <a:off x="5573603" y="869442"/>
            <a:ext cx="2737295" cy="3680635"/>
            <a:chOff x="4578025" y="1703125"/>
            <a:chExt cx="2143200" cy="2881800"/>
          </a:xfrm>
        </p:grpSpPr>
        <p:sp>
          <p:nvSpPr>
            <p:cNvPr id="2712" name="Google Shape;2712;p57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5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9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731" name="Google Shape;2731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732" name="Google Shape;2732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6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 b="1">
                <a:solidFill>
                  <a:schemeClr val="dk1"/>
                </a:solidFill>
              </a:rPr>
              <a:t>(Check Slack for additional instructions)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8" name="Google Shape;2738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739" name="Google Shape;2739;p6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815a109cbe_0_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2745" name="Google Shape;2745;g815a109cbe_0_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240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Instructions: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Work with the same or different partners on this activity, but make sure each member of the group is typing out their own code!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a file called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positioning.html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a file called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positioning.css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Using HTML/CSS, create the layout shown on the screen.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reference, the colors used on the screen are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#eee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#999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further reference, you can generate paragraphs of lorem ipsum text using </a:t>
            </a:r>
            <a:r>
              <a:rPr lang="en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http://www.lipsum.com/feed/html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You need to make this page scroll to see how the fixed position element behaves.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HINT: Use the code from the last few activities to help get you started.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7eeca2a1be_0_10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756" name="Google Shape;2756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757" name="Google Shape;2757;p6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sp>
        <p:nvSpPr>
          <p:cNvPr id="2758" name="Google Shape;2758;p6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b="1"/>
              <a:t>Redo this at home. </a:t>
            </a:r>
            <a:endParaRPr sz="1800" b="1"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760" name="Google Shape;2760;p6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b="1"/>
              <a:t>REMEMBER!</a:t>
            </a:r>
            <a:endParaRPr sz="18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771" name="Google Shape;277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2" name="Google Shape;2772;p65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3" name="Google Shape;2773;p65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4" name="Google Shape;2774;p65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5" name="Google Shape;2775;p65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6" name="Google Shape;2776;p6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6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783" name="Google Shape;278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4" name="Google Shape;2784;p66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66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6" name="Google Shape;2786;p66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Google Shape;2787;p66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8" name="Google Shape;2788;p6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6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67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6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4" name="Google Shape;280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5" name="Google Shape;2805;p69"/>
          <p:cNvSpPr txBox="1">
            <a:spLocks noGrp="1"/>
          </p:cNvSpPr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7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816" name="Google Shape;2816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9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Critical Question: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 DevTools.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22" name="Google Shape;2822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823" name="Google Shape;2823;p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p73"/>
          <p:cNvSpPr txBox="1">
            <a:spLocks noGrp="1"/>
          </p:cNvSpPr>
          <p:nvPr>
            <p:ph type="subTitle" idx="1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9" name="Google Shape;2829;p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830" name="Google Shape;2830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Using Chrome Inspector, try to modify the following:</a:t>
            </a:r>
            <a:endParaRPr/>
          </a:p>
        </p:txBody>
      </p:sp>
      <p:sp>
        <p:nvSpPr>
          <p:cNvPr id="2831" name="Google Shape;2831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32" name="Google Shape;2832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833" name="Google Shape;2833;p73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73"/>
          <p:cNvSpPr txBox="1">
            <a:spLocks noGrp="1"/>
          </p:cNvSpPr>
          <p:nvPr>
            <p:ph type="subTitle" idx="1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5" name="Google Shape;2835;p73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73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Google Shape;2837;p73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8" name="Google Shape;2838;p73"/>
          <p:cNvSpPr txBox="1">
            <a:spLocks noGrp="1"/>
          </p:cNvSpPr>
          <p:nvPr>
            <p:ph type="subTitle" idx="4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9" name="Google Shape;2839;p73"/>
          <p:cNvSpPr txBox="1">
            <a:spLocks noGrp="1"/>
          </p:cNvSpPr>
          <p:nvPr>
            <p:ph type="subTitle" idx="4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0" name="Google Shape;2840;p73"/>
          <p:cNvSpPr txBox="1">
            <a:spLocks noGrp="1"/>
          </p:cNvSpPr>
          <p:nvPr>
            <p:ph type="subTitle" idx="1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1" name="Google Shape;2841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4" name="Google Shape;2844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p7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850" name="Google Shape;2850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856" name="Google Shape;2856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857" name="Google Shape;285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b="1"/>
            </a:br>
            <a:r>
              <a:rPr lang="en" b="1"/>
              <a:t>Just remember: </a:t>
            </a:r>
            <a:br>
              <a:rPr lang="en" b="1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858" name="Google Shape;285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59" name="Google Shape;2859;p75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 b="0" i="0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 b="0" i="0" u="none" strike="noStrike" cap="non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 b="0" i="0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 b="0" i="0" u="none" strike="noStrike" cap="non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 b="0" i="0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 b="0" i="0" u="none" strike="noStrike" cap="non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 b="0" i="0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 b="0" i="0" u="none" strike="noStrike" cap="non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 b="0" i="0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 b="0" i="0" u="none" strike="noStrike" cap="non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 b="0" i="0" u="none" strike="noStrike" cap="none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 b="0" i="0" u="none" strike="noStrike" cap="non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76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2865" name="Google Shape;2865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0" name="Google Shape;2870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1" name="Google Shape;2871;p77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2745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Google Shape;287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73" name="Google Shape;287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554300" cy="4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74" name="Google Shape;2874;p77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75" name="Google Shape;2875;p77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881" name="Google Shape;2881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37600" cy="28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882" name="Google Shape;2882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2883" name="Google Shape;2883;p78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889" name="Google Shape;2889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890" name="Google Shape;289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891" name="Google Shape;2891;p7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892" name="Google Shape;2892;p7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They are an example of using someone else’s CSS in </a:t>
            </a:r>
            <a:r>
              <a:rPr lang="en" sz="1800" b="1" i="1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893" name="Google Shape;2893;p7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8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b="1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99" name="Google Shape;2899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2900" name="Google Shape;2900;p8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68" name="Google Shape;2168;p10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9" name="Google Shape;2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3754</TotalTime>
  <Words>2849</Words>
  <Application>Microsoft Macintosh PowerPoint</Application>
  <PresentationFormat>On-screen Show (16:9)</PresentationFormat>
  <Paragraphs>447</Paragraphs>
  <Slides>88</Slides>
  <Notes>87</Notes>
  <HiddenSlides>10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1" baseType="lpstr">
      <vt:lpstr>Roboto</vt:lpstr>
      <vt:lpstr>Calibri</vt:lpstr>
      <vt:lpstr>Inconsolata</vt:lpstr>
      <vt:lpstr>Roboto Medium</vt:lpstr>
      <vt:lpstr>Arial</vt:lpstr>
      <vt:lpstr>Courier New</vt:lpstr>
      <vt:lpstr>Georgia</vt:lpstr>
      <vt:lpstr>Times New Roman</vt:lpstr>
      <vt:lpstr>Roboto Thin</vt:lpstr>
      <vt:lpstr>Roboto Light</vt:lpstr>
      <vt:lpstr>Amatic SC</vt:lpstr>
      <vt:lpstr>Simple Light</vt:lpstr>
      <vt:lpstr>UCF - Theme</vt:lpstr>
      <vt:lpstr>Lesson 1.3</vt:lpstr>
      <vt:lpstr>Today’s Class!</vt:lpstr>
      <vt:lpstr>Learning Objectives</vt:lpstr>
      <vt:lpstr>Warning!</vt:lpstr>
      <vt:lpstr>Brace Yourselves</vt:lpstr>
      <vt:lpstr>Don’t expect to understand everything at once. Today is all about getting immersed.  </vt:lpstr>
      <vt:lpstr>CSS Recap</vt:lpstr>
      <vt:lpstr>Critical Question: What is CSS? </vt:lpstr>
      <vt:lpstr>HTML and CSS Definitions</vt:lpstr>
      <vt:lpstr>HTML/CSS Analogy</vt:lpstr>
      <vt:lpstr>Basic HTML Page (No CSS)</vt:lpstr>
      <vt:lpstr>Critical Question: How Do We Style HTML?</vt:lpstr>
      <vt:lpstr>CSS Syntax</vt:lpstr>
      <vt:lpstr>Selectors</vt:lpstr>
      <vt:lpstr>CSS Selectors</vt:lpstr>
      <vt:lpstr>Questions?</vt:lpstr>
      <vt:lpstr>Relative File Paths</vt:lpstr>
      <vt:lpstr>Relative File Paths</vt:lpstr>
      <vt:lpstr>Relative File Paths</vt:lpstr>
      <vt:lpstr>Question?</vt:lpstr>
      <vt:lpstr>Different Scenarios...</vt:lpstr>
      <vt:lpstr>Different Scenarios...</vt:lpstr>
      <vt:lpstr>Different Scenarios...</vt:lpstr>
      <vt:lpstr>Relative File Paths Tips...</vt:lpstr>
      <vt:lpstr>Absolute File Path</vt:lpstr>
      <vt:lpstr>Absolutely No Absolute Paths</vt:lpstr>
      <vt:lpstr>Exception...</vt:lpstr>
      <vt:lpstr>Activity:  Relative File Paths</vt:lpstr>
      <vt:lpstr>Activity: Relative File Paths</vt:lpstr>
      <vt:lpstr>Box Model</vt:lpstr>
      <vt:lpstr>Boxes Upon Boxes</vt:lpstr>
      <vt:lpstr>Activity: Box Model</vt:lpstr>
      <vt:lpstr>Activity: Boxes Upon Boxes</vt:lpstr>
      <vt:lpstr>Activity: Box Model</vt:lpstr>
      <vt:lpstr>Warning The next few topics are fairly tricky but also very important. Time to channel that inner genius!   </vt:lpstr>
      <vt:lpstr>The Concept of Flow</vt:lpstr>
      <vt:lpstr>Analogy: Flow and MS Word</vt:lpstr>
      <vt:lpstr>Block Elements </vt:lpstr>
      <vt:lpstr>Block Elements vs. In-line Elements </vt:lpstr>
      <vt:lpstr>Floats</vt:lpstr>
      <vt:lpstr>Clearing the Float</vt:lpstr>
      <vt:lpstr>Clearfix Hack</vt:lpstr>
      <vt:lpstr>Clearfix Hack</vt:lpstr>
      <vt:lpstr>Clearfix Hack</vt:lpstr>
      <vt:lpstr>Alternatively</vt:lpstr>
      <vt:lpstr>Quick Demo</vt:lpstr>
      <vt:lpstr>Quick Demo</vt:lpstr>
      <vt:lpstr>Floats</vt:lpstr>
      <vt:lpstr>A Fantastic Guide to Floats</vt:lpstr>
      <vt:lpstr>Activity:  Float Layout</vt:lpstr>
      <vt:lpstr>Activity: Float Layout</vt:lpstr>
      <vt:lpstr>Activity: Float Layout</vt:lpstr>
      <vt:lpstr>Good work!</vt:lpstr>
      <vt:lpstr>Floats in CSS</vt:lpstr>
      <vt:lpstr>PowerPoint Presentation</vt:lpstr>
      <vt:lpstr>CSS Positioning</vt:lpstr>
      <vt:lpstr>Position: Static (Default)</vt:lpstr>
      <vt:lpstr>Position: Relative</vt:lpstr>
      <vt:lpstr>Position: Absolute</vt:lpstr>
      <vt:lpstr>Position: Fixed</vt:lpstr>
      <vt:lpstr>Position: Sticky</vt:lpstr>
      <vt:lpstr>FlexBox</vt:lpstr>
      <vt:lpstr>Layering with z-index</vt:lpstr>
      <vt:lpstr>Hiding Things   </vt:lpstr>
      <vt:lpstr>CSS Positioning</vt:lpstr>
      <vt:lpstr>Positioning in CSS</vt:lpstr>
      <vt:lpstr>Great Resource  </vt:lpstr>
      <vt:lpstr>Activity: CSS Positioning In this activity, you’ll flex your newfound positioning skills by creating another conceptual layout. Eyeball the design to your best ability. (Check Slack for additional instructions)  </vt:lpstr>
      <vt:lpstr>Activity</vt:lpstr>
      <vt:lpstr>PowerPoint Presentation</vt:lpstr>
      <vt:lpstr>Advice</vt:lpstr>
      <vt:lpstr>Chrome Inspector</vt:lpstr>
      <vt:lpstr>Chrome Inspector Is Your Friend</vt:lpstr>
      <vt:lpstr>Chrome Inspector Is Your Friend</vt:lpstr>
      <vt:lpstr>We’ll come back to  this in our next class. </vt:lpstr>
      <vt:lpstr>Recap</vt:lpstr>
      <vt:lpstr>You Got This!</vt:lpstr>
      <vt:lpstr>Questions?</vt:lpstr>
      <vt:lpstr>Extra Material</vt:lpstr>
      <vt:lpstr>Activity: Chrome Inspector Choose a website you commonly visit (Amazon, Google, Huff Po, etc.) and heavily modify it using Chrome DevTools. </vt:lpstr>
      <vt:lpstr>Suggested Time: 15 minutes</vt:lpstr>
      <vt:lpstr>CSS Resets</vt:lpstr>
      <vt:lpstr>Loading Multiple CSS Files</vt:lpstr>
      <vt:lpstr>By a show of hands... Which browser do you use? </vt:lpstr>
      <vt:lpstr>Battle of the Browsers</vt:lpstr>
      <vt:lpstr>Reset.css (or Normalize.css)</vt:lpstr>
      <vt:lpstr>Why CSS Resets Matter</vt:lpstr>
      <vt:lpstr>Activity: Reset.css Incorporate a reset.css file in a basic HTML file. (Instructions sent out) Note how the reset file impacts the styling of your HTML file.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1.3</dc:title>
  <cp:lastModifiedBy>Nnadi chigbo, Onyinyechukwu</cp:lastModifiedBy>
  <cp:revision>14</cp:revision>
  <dcterms:modified xsi:type="dcterms:W3CDTF">2020-11-28T02:43:16Z</dcterms:modified>
</cp:coreProperties>
</file>